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 Id="rId25" Type="http://schemas.openxmlformats.org/officeDocument/2006/relationships/slide" Target="slides/slide1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111C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2834640"/>
            <a:ext cx="12191695" cy="4023360"/>
          </a:xfrm>
          <a:prstGeom prst="rect">
            <a:avLst/>
          </a:prstGeom>
          <a:solidFill>
            <a:srgbClr val="0B1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logo-horizontal-light-1024.png"/>
          <p:cNvPicPr>
            <a:picLocks noChangeAspect="1"/>
          </p:cNvPicPr>
          <p:nvPr/>
        </p:nvPicPr>
        <p:blipFill>
          <a:blip r:embed="rId2"/>
          <a:stretch>
            <a:fillRect/>
          </a:stretch>
        </p:blipFill>
        <p:spPr>
          <a:xfrm>
            <a:off x="658368" y="658368"/>
            <a:ext cx="2651760" cy="655141"/>
          </a:xfrm>
          <a:prstGeom prst="rect">
            <a:avLst/>
          </a:prstGeom>
        </p:spPr>
      </p:pic>
      <p:sp>
        <p:nvSpPr>
          <p:cNvPr id="5" name="Rectangle 4"/>
          <p:cNvSpPr/>
          <p:nvPr/>
        </p:nvSpPr>
        <p:spPr>
          <a:xfrm>
            <a:off x="658368" y="2286000"/>
            <a:ext cx="1463040" cy="635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8368" y="2697480"/>
            <a:ext cx="9509760" cy="1737360"/>
          </a:xfrm>
          <a:prstGeom prst="rect">
            <a:avLst/>
          </a:prstGeom>
          <a:noFill/>
        </p:spPr>
        <p:txBody>
          <a:bodyPr wrap="square" lIns="0" rIns="0" tIns="0" bIns="0" anchor="t">
            <a:spAutoFit/>
          </a:bodyPr>
          <a:lstStyle/>
          <a:p>
            <a:pPr algn="l">
              <a:lnSpc>
                <a:spcPct val="104000"/>
              </a:lnSpc>
              <a:spcAft>
                <a:spcPts val="0"/>
              </a:spcAft>
            </a:pPr>
            <a:r>
              <a:rPr sz="4600" b="1">
                <a:solidFill>
                  <a:srgbClr val="FFFFFF"/>
                </a:solidFill>
                <a:latin typeface="Helvetica Neue"/>
              </a:rPr>
              <a:t>Every module your business</a:t>
            </a:r>
          </a:p>
          <a:p>
            <a:pPr algn="l">
              <a:lnSpc>
                <a:spcPct val="104000"/>
              </a:lnSpc>
              <a:spcAft>
                <a:spcPts val="0"/>
              </a:spcAft>
            </a:pPr>
            <a:r>
              <a:rPr sz="4600" b="1">
                <a:solidFill>
                  <a:srgbClr val="FFFFFF"/>
                </a:solidFill>
                <a:latin typeface="Helvetica Neue"/>
              </a:rPr>
              <a:t>runs on, in one platform.</a:t>
            </a:r>
          </a:p>
        </p:txBody>
      </p:sp>
      <p:sp>
        <p:nvSpPr>
          <p:cNvPr id="7" name="TextBox 6"/>
          <p:cNvSpPr txBox="1"/>
          <p:nvPr/>
        </p:nvSpPr>
        <p:spPr>
          <a:xfrm>
            <a:off x="658368" y="4434840"/>
            <a:ext cx="8778240" cy="1417320"/>
          </a:xfrm>
          <a:prstGeom prst="rect">
            <a:avLst/>
          </a:prstGeom>
          <a:noFill/>
        </p:spPr>
        <p:txBody>
          <a:bodyPr wrap="square" lIns="0" rIns="0" tIns="0" bIns="0" anchor="t">
            <a:spAutoFit/>
          </a:bodyPr>
          <a:lstStyle/>
          <a:p>
            <a:pPr algn="l">
              <a:lnSpc>
                <a:spcPct val="134000"/>
              </a:lnSpc>
              <a:spcAft>
                <a:spcPts val="0"/>
              </a:spcAft>
            </a:pPr>
            <a:r>
              <a:rPr sz="1300" b="0">
                <a:solidFill>
                  <a:srgbClr val="B6C2D4"/>
                </a:solidFill>
                <a:latin typeface="Helvetica Neue"/>
              </a:rPr>
              <a:t>Techcible Inc. builds and operates a complete enterprise software suite — ERP, CRM, HR and payroll, finance and accounting, procurement, inventory, property and rental management, real-time audio/video products and AI assistants. All of it is live in production today, and all of it is available to buy outright, licence under your own brand, or subscribe to as a fully managed service.</a:t>
            </a:r>
          </a:p>
        </p:txBody>
      </p:sp>
      <p:sp>
        <p:nvSpPr>
          <p:cNvPr id="8" name="TextBox 7"/>
          <p:cNvSpPr txBox="1"/>
          <p:nvPr/>
        </p:nvSpPr>
        <p:spPr>
          <a:xfrm>
            <a:off x="658368" y="5724144"/>
            <a:ext cx="10058400" cy="731520"/>
          </a:xfrm>
          <a:prstGeom prst="rect">
            <a:avLst/>
          </a:prstGeom>
          <a:noFill/>
        </p:spPr>
        <p:txBody>
          <a:bodyPr wrap="square" lIns="0" rIns="0" tIns="0" bIns="0" anchor="t">
            <a:spAutoFit/>
          </a:bodyPr>
          <a:lstStyle/>
          <a:p>
            <a:pPr algn="l">
              <a:lnSpc>
                <a:spcPct val="120000"/>
              </a:lnSpc>
              <a:spcAft>
                <a:spcPts val="0"/>
              </a:spcAft>
            </a:pPr>
            <a:r>
              <a:rPr sz="1200" b="1">
                <a:solidFill>
                  <a:srgbClr val="E2E8F0"/>
                </a:solidFill>
                <a:latin typeface="Helvetica Neue"/>
              </a:rPr>
              <a:t>COMPANY PROFILE</a:t>
            </a:r>
          </a:p>
          <a:p>
            <a:pPr algn="l">
              <a:lnSpc>
                <a:spcPct val="120000"/>
              </a:lnSpc>
              <a:spcBef>
                <a:spcPts val="600"/>
              </a:spcBef>
              <a:spcAft>
                <a:spcPts val="0"/>
              </a:spcAft>
            </a:pPr>
            <a:r>
              <a:rPr sz="1100" b="1">
                <a:solidFill>
                  <a:srgbClr val="93A3B8"/>
                </a:solidFill>
                <a:latin typeface="Helvetica Neue"/>
              </a:rPr>
              <a:t>READY FOR SALE   ·   WHITE-LABEL LICENCE   ·   MANAGED SAAS</a:t>
            </a:r>
          </a:p>
          <a:p>
            <a:pPr algn="l">
              <a:lnSpc>
                <a:spcPct val="120000"/>
              </a:lnSpc>
              <a:spcBef>
                <a:spcPts val="300"/>
              </a:spcBef>
              <a:spcAft>
                <a:spcPts val="0"/>
              </a:spcAft>
            </a:pPr>
            <a:r>
              <a:rPr sz="1100" b="1">
                <a:solidFill>
                  <a:srgbClr val="93A3B8"/>
                </a:solidFill>
                <a:latin typeface="Helvetica Neue"/>
              </a:rPr>
              <a:t>techcible.com · techcible.in   ·   info@techcible.com</a:t>
            </a:r>
          </a:p>
        </p:txBody>
      </p:sp>
      <p:sp>
        <p:nvSpPr>
          <p:cNvPr id="9" name="Rectangle 8"/>
          <p:cNvSpPr/>
          <p:nvPr/>
        </p:nvSpPr>
        <p:spPr>
          <a:xfrm>
            <a:off x="0" y="6711696"/>
            <a:ext cx="12191695" cy="146304"/>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RAG COPILOT OVER YOUR OWN BUSINESS DATA</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Techcible AI Assistant</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An AI layer that actually knows your system. It indexes your application code and database schema, then answers questions in plain language — including live-data questions, safely.</a:t>
            </a:r>
          </a:p>
        </p:txBody>
      </p:sp>
      <p:sp>
        <p:nvSpPr>
          <p:cNvPr id="6" name="Rounded Rectangle 5"/>
          <p:cNvSpPr/>
          <p:nvPr/>
        </p:nvSpPr>
        <p:spPr>
          <a:xfrm>
            <a:off x="658368"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Retrieval-augmented answers over your source code and DB schema</a:t>
            </a:r>
          </a:p>
        </p:txBody>
      </p:sp>
      <p:sp>
        <p:nvSpPr>
          <p:cNvPr id="8" name="Rounded Rectangle 7"/>
          <p:cNvSpPr/>
          <p:nvPr/>
        </p:nvSpPr>
        <p:spPr>
          <a:xfrm>
            <a:off x="658368"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96112"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Read-only text-to-SQL: ask for live numbers, get validated queries</a:t>
            </a:r>
          </a:p>
        </p:txBody>
      </p:sp>
      <p:sp>
        <p:nvSpPr>
          <p:cNvPr id="10" name="Rounded Rectangle 9"/>
          <p:cNvSpPr/>
          <p:nvPr/>
        </p:nvSpPr>
        <p:spPr>
          <a:xfrm>
            <a:off x="658368"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96112"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Streaming responses with bounded conversation memory</a:t>
            </a:r>
          </a:p>
        </p:txBody>
      </p:sp>
      <p:sp>
        <p:nvSpPr>
          <p:cNvPr id="12" name="Rounded Rectangle 11"/>
          <p:cNvSpPr/>
          <p:nvPr/>
        </p:nvSpPr>
        <p:spPr>
          <a:xfrm>
            <a:off x="6233007"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70751"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Bring your own model — Claude, Gemini or OpenAI, configured per tenant</a:t>
            </a:r>
          </a:p>
        </p:txBody>
      </p:sp>
      <p:sp>
        <p:nvSpPr>
          <p:cNvPr id="14" name="Rounded Rectangle 13"/>
          <p:cNvSpPr/>
          <p:nvPr/>
        </p:nvSpPr>
        <p:spPr>
          <a:xfrm>
            <a:off x="6233007"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0751"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Agent registry, per-user rate limiting and Prometheus metrics</a:t>
            </a:r>
          </a:p>
        </p:txBody>
      </p:sp>
      <p:sp>
        <p:nvSpPr>
          <p:cNvPr id="16" name="Rounded Rectangle 15"/>
          <p:cNvSpPr/>
          <p:nvPr/>
        </p:nvSpPr>
        <p:spPr>
          <a:xfrm>
            <a:off x="6233007"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70751"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Local embeddings, so your code never leaves your server</a:t>
            </a:r>
          </a:p>
        </p:txBody>
      </p:sp>
      <p:sp>
        <p:nvSpPr>
          <p:cNvPr id="18" name="TextBox 17"/>
          <p:cNvSpPr txBox="1"/>
          <p:nvPr/>
        </p:nvSpPr>
        <p:spPr>
          <a:xfrm>
            <a:off x="658368" y="5797296"/>
            <a:ext cx="10874959" cy="274320"/>
          </a:xfrm>
          <a:prstGeom prst="rect">
            <a:avLst/>
          </a:prstGeom>
          <a:noFill/>
        </p:spPr>
        <p:txBody>
          <a:bodyPr wrap="square" lIns="0" rIns="0" tIns="0" bIns="0" anchor="t">
            <a:spAutoFit/>
          </a:bodyPr>
          <a:lstStyle/>
          <a:p>
            <a:pPr algn="l">
              <a:lnSpc>
                <a:spcPct val="116000"/>
              </a:lnSpc>
              <a:spcAft>
                <a:spcPts val="0"/>
              </a:spcAft>
            </a:pPr>
            <a:r>
              <a:rPr sz="1100" b="1">
                <a:solidFill>
                  <a:srgbClr val="FFFFFF"/>
                </a:solidFill>
                <a:latin typeface="Helvetica Neue"/>
              </a:rPr>
              <a:t>Available as  </a:t>
            </a:r>
            <a:r>
              <a:rPr sz="1100" b="0">
                <a:solidFill>
                  <a:srgbClr val="90C541"/>
                </a:solidFill>
                <a:latin typeface="Helvetica Neue"/>
              </a:rPr>
              <a:t>SaaS   ·   Source licence   ·   White-label</a:t>
            </a:r>
          </a:p>
        </p:txBody>
      </p:sp>
      <p:sp>
        <p:nvSpPr>
          <p:cNvPr id="19" name="TextBox 18"/>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20" name="TextBox 19"/>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WHAT'S INSIDE</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The full module map</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Every module is shipped, permission-gated and switchable per tenant. Turn on what you need today; enable the rest as you grow.</a:t>
            </a:r>
          </a:p>
        </p:txBody>
      </p:sp>
      <p:sp>
        <p:nvSpPr>
          <p:cNvPr id="6" name="Rounded Rectangle 5"/>
          <p:cNvSpPr/>
          <p:nvPr/>
        </p:nvSpPr>
        <p:spPr>
          <a:xfrm>
            <a:off x="658368" y="2852928"/>
            <a:ext cx="3478682" cy="3136392"/>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72384"/>
            <a:ext cx="3003194" cy="2697480"/>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Sales &amp; CRM</a:t>
            </a:r>
          </a:p>
          <a:p>
            <a:pPr algn="l">
              <a:lnSpc>
                <a:spcPct val="112000"/>
              </a:lnSpc>
              <a:spcBef>
                <a:spcPts val="800"/>
              </a:spcBef>
              <a:spcAft>
                <a:spcPts val="0"/>
              </a:spcAft>
            </a:pPr>
            <a:r>
              <a:rPr sz="1150" b="1">
                <a:solidFill>
                  <a:srgbClr val="FFFFFF"/>
                </a:solidFill>
                <a:latin typeface="Helvetica Neue"/>
              </a:rPr>
              <a:t>CRM</a:t>
            </a:r>
          </a:p>
          <a:p>
            <a:pPr algn="l">
              <a:lnSpc>
                <a:spcPct val="112000"/>
              </a:lnSpc>
              <a:spcBef>
                <a:spcPts val="100"/>
              </a:spcBef>
              <a:spcAft>
                <a:spcPts val="0"/>
              </a:spcAft>
            </a:pPr>
            <a:r>
              <a:rPr sz="950" b="0">
                <a:solidFill>
                  <a:srgbClr val="93A3B8"/>
                </a:solidFill>
                <a:latin typeface="Helvetica Neue"/>
              </a:rPr>
              <a:t>Leads · Opportunities · Deals · Activities</a:t>
            </a:r>
          </a:p>
          <a:p>
            <a:pPr algn="l">
              <a:lnSpc>
                <a:spcPct val="112000"/>
              </a:lnSpc>
              <a:spcBef>
                <a:spcPts val="800"/>
              </a:spcBef>
              <a:spcAft>
                <a:spcPts val="0"/>
              </a:spcAft>
            </a:pPr>
            <a:r>
              <a:rPr sz="1150" b="1">
                <a:solidFill>
                  <a:srgbClr val="FFFFFF"/>
                </a:solidFill>
                <a:latin typeface="Helvetica Neue"/>
              </a:rPr>
              <a:t>Customers &amp; Contacts</a:t>
            </a:r>
          </a:p>
          <a:p>
            <a:pPr algn="l">
              <a:lnSpc>
                <a:spcPct val="112000"/>
              </a:lnSpc>
              <a:spcBef>
                <a:spcPts val="100"/>
              </a:spcBef>
              <a:spcAft>
                <a:spcPts val="0"/>
              </a:spcAft>
            </a:pPr>
            <a:r>
              <a:rPr sz="950" b="0">
                <a:solidFill>
                  <a:srgbClr val="93A3B8"/>
                </a:solidFill>
                <a:latin typeface="Helvetica Neue"/>
              </a:rPr>
              <a:t>Customers · Contacts · Profiles · Visitors</a:t>
            </a:r>
          </a:p>
          <a:p>
            <a:pPr algn="l">
              <a:lnSpc>
                <a:spcPct val="112000"/>
              </a:lnSpc>
              <a:spcBef>
                <a:spcPts val="800"/>
              </a:spcBef>
              <a:spcAft>
                <a:spcPts val="0"/>
              </a:spcAft>
            </a:pPr>
            <a:r>
              <a:rPr sz="1150" b="1">
                <a:solidFill>
                  <a:srgbClr val="FFFFFF"/>
                </a:solidFill>
                <a:latin typeface="Helvetica Neue"/>
              </a:rPr>
              <a:t>Invoicing</a:t>
            </a:r>
          </a:p>
          <a:p>
            <a:pPr algn="l">
              <a:lnSpc>
                <a:spcPct val="112000"/>
              </a:lnSpc>
              <a:spcBef>
                <a:spcPts val="100"/>
              </a:spcBef>
              <a:spcAft>
                <a:spcPts val="0"/>
              </a:spcAft>
            </a:pPr>
            <a:r>
              <a:rPr sz="950" b="0">
                <a:solidFill>
                  <a:srgbClr val="93A3B8"/>
                </a:solidFill>
                <a:latin typeface="Helvetica Neue"/>
              </a:rPr>
              <a:t>Sales invoices · Purchase invoices · Tax &amp; service charges</a:t>
            </a:r>
          </a:p>
        </p:txBody>
      </p:sp>
      <p:sp>
        <p:nvSpPr>
          <p:cNvPr id="8" name="Rounded Rectangle 7"/>
          <p:cNvSpPr/>
          <p:nvPr/>
        </p:nvSpPr>
        <p:spPr>
          <a:xfrm>
            <a:off x="4356506" y="2852928"/>
            <a:ext cx="3478682" cy="3136392"/>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94250" y="3072384"/>
            <a:ext cx="3003194" cy="2697480"/>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Finance &amp; Accounting</a:t>
            </a:r>
          </a:p>
          <a:p>
            <a:pPr algn="l">
              <a:lnSpc>
                <a:spcPct val="112000"/>
              </a:lnSpc>
              <a:spcBef>
                <a:spcPts val="800"/>
              </a:spcBef>
              <a:spcAft>
                <a:spcPts val="0"/>
              </a:spcAft>
            </a:pPr>
            <a:r>
              <a:rPr sz="1150" b="1">
                <a:solidFill>
                  <a:srgbClr val="FFFFFF"/>
                </a:solidFill>
                <a:latin typeface="Helvetica Neue"/>
              </a:rPr>
              <a:t>Accounting</a:t>
            </a:r>
          </a:p>
          <a:p>
            <a:pPr algn="l">
              <a:lnSpc>
                <a:spcPct val="112000"/>
              </a:lnSpc>
              <a:spcBef>
                <a:spcPts val="100"/>
              </a:spcBef>
              <a:spcAft>
                <a:spcPts val="0"/>
              </a:spcAft>
            </a:pPr>
            <a:r>
              <a:rPr sz="950" b="0">
                <a:solidFill>
                  <a:srgbClr val="93A3B8"/>
                </a:solidFill>
                <a:latin typeface="Helvetica Neue"/>
              </a:rPr>
              <a:t>Account heads · Journal entries · Journal lines · Tax codes · Registers</a:t>
            </a:r>
          </a:p>
          <a:p>
            <a:pPr algn="l">
              <a:lnSpc>
                <a:spcPct val="112000"/>
              </a:lnSpc>
              <a:spcBef>
                <a:spcPts val="800"/>
              </a:spcBef>
              <a:spcAft>
                <a:spcPts val="0"/>
              </a:spcAft>
            </a:pPr>
            <a:r>
              <a:rPr sz="1150" b="1">
                <a:solidFill>
                  <a:srgbClr val="FFFFFF"/>
                </a:solidFill>
                <a:latin typeface="Helvetica Neue"/>
              </a:rPr>
              <a:t>Accounts &amp; Treasury</a:t>
            </a:r>
          </a:p>
          <a:p>
            <a:pPr algn="l">
              <a:lnSpc>
                <a:spcPct val="112000"/>
              </a:lnSpc>
              <a:spcBef>
                <a:spcPts val="100"/>
              </a:spcBef>
              <a:spcAft>
                <a:spcPts val="0"/>
              </a:spcAft>
            </a:pPr>
            <a:r>
              <a:rPr sz="950" b="0">
                <a:solidFill>
                  <a:srgbClr val="93A3B8"/>
                </a:solidFill>
                <a:latin typeface="Helvetica Neue"/>
              </a:rPr>
              <a:t>Cash · Bank · Mobile money · Bank statement reconciliation</a:t>
            </a:r>
          </a:p>
          <a:p>
            <a:pPr algn="l">
              <a:lnSpc>
                <a:spcPct val="112000"/>
              </a:lnSpc>
              <a:spcBef>
                <a:spcPts val="800"/>
              </a:spcBef>
              <a:spcAft>
                <a:spcPts val="0"/>
              </a:spcAft>
            </a:pPr>
            <a:r>
              <a:rPr sz="1150" b="1">
                <a:solidFill>
                  <a:srgbClr val="FFFFFF"/>
                </a:solidFill>
                <a:latin typeface="Helvetica Neue"/>
              </a:rPr>
              <a:t>Payments</a:t>
            </a:r>
          </a:p>
          <a:p>
            <a:pPr algn="l">
              <a:lnSpc>
                <a:spcPct val="112000"/>
              </a:lnSpc>
              <a:spcBef>
                <a:spcPts val="100"/>
              </a:spcBef>
              <a:spcAft>
                <a:spcPts val="0"/>
              </a:spcAft>
            </a:pPr>
            <a:r>
              <a:rPr sz="950" b="0">
                <a:solidFill>
                  <a:srgbClr val="93A3B8"/>
                </a:solidFill>
                <a:latin typeface="Helvetica Neue"/>
              </a:rPr>
              <a:t>Incomes · Expenses · Salaries · Assets · Loans · Donations · Investments · Reconciliation cron</a:t>
            </a:r>
          </a:p>
          <a:p>
            <a:pPr algn="l">
              <a:lnSpc>
                <a:spcPct val="112000"/>
              </a:lnSpc>
              <a:spcBef>
                <a:spcPts val="800"/>
              </a:spcBef>
              <a:spcAft>
                <a:spcPts val="0"/>
              </a:spcAft>
            </a:pPr>
            <a:r>
              <a:rPr sz="1150" b="1">
                <a:solidFill>
                  <a:srgbClr val="FFFFFF"/>
                </a:solidFill>
                <a:latin typeface="Helvetica Neue"/>
              </a:rPr>
              <a:t>Finance</a:t>
            </a:r>
          </a:p>
          <a:p>
            <a:pPr algn="l">
              <a:lnSpc>
                <a:spcPct val="112000"/>
              </a:lnSpc>
              <a:spcBef>
                <a:spcPts val="100"/>
              </a:spcBef>
              <a:spcAft>
                <a:spcPts val="0"/>
              </a:spcAft>
            </a:pPr>
            <a:r>
              <a:rPr sz="950" b="0">
                <a:solidFill>
                  <a:srgbClr val="93A3B8"/>
                </a:solidFill>
                <a:latin typeface="Helvetica Neue"/>
              </a:rPr>
              <a:t>Expenses · Incomes · Investments · Loans · Donations · Credits</a:t>
            </a:r>
          </a:p>
        </p:txBody>
      </p:sp>
      <p:sp>
        <p:nvSpPr>
          <p:cNvPr id="10" name="Rounded Rectangle 9"/>
          <p:cNvSpPr/>
          <p:nvPr/>
        </p:nvSpPr>
        <p:spPr>
          <a:xfrm>
            <a:off x="8054644" y="2852928"/>
            <a:ext cx="3478682" cy="3136392"/>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92388" y="3072384"/>
            <a:ext cx="3003194" cy="2697480"/>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People &amp; HR</a:t>
            </a:r>
          </a:p>
          <a:p>
            <a:pPr algn="l">
              <a:lnSpc>
                <a:spcPct val="112000"/>
              </a:lnSpc>
              <a:spcBef>
                <a:spcPts val="800"/>
              </a:spcBef>
              <a:spcAft>
                <a:spcPts val="0"/>
              </a:spcAft>
            </a:pPr>
            <a:r>
              <a:rPr sz="1150" b="1">
                <a:solidFill>
                  <a:srgbClr val="FFFFFF"/>
                </a:solidFill>
                <a:latin typeface="Helvetica Neue"/>
              </a:rPr>
              <a:t>Human Resources</a:t>
            </a:r>
          </a:p>
          <a:p>
            <a:pPr algn="l">
              <a:lnSpc>
                <a:spcPct val="112000"/>
              </a:lnSpc>
              <a:spcBef>
                <a:spcPts val="100"/>
              </a:spcBef>
              <a:spcAft>
                <a:spcPts val="0"/>
              </a:spcAft>
            </a:pPr>
            <a:r>
              <a:rPr sz="950" b="0">
                <a:solidFill>
                  <a:srgbClr val="93A3B8"/>
                </a:solidFill>
                <a:latin typeface="Helvetica Neue"/>
              </a:rPr>
              <a:t>Employees · Designations · Attendance · Shifts · Leave · Leave types · Leave allocations · Payrolls · Salary slips</a:t>
            </a:r>
          </a:p>
          <a:p>
            <a:pPr algn="l">
              <a:lnSpc>
                <a:spcPct val="112000"/>
              </a:lnSpc>
              <a:spcBef>
                <a:spcPts val="800"/>
              </a:spcBef>
              <a:spcAft>
                <a:spcPts val="0"/>
              </a:spcAft>
            </a:pPr>
            <a:r>
              <a:rPr sz="1150" b="1">
                <a:solidFill>
                  <a:srgbClr val="FFFFFF"/>
                </a:solidFill>
                <a:latin typeface="Helvetica Neue"/>
              </a:rPr>
              <a:t>Time &amp; Workforce</a:t>
            </a:r>
          </a:p>
          <a:p>
            <a:pPr algn="l">
              <a:lnSpc>
                <a:spcPct val="112000"/>
              </a:lnSpc>
              <a:spcBef>
                <a:spcPts val="100"/>
              </a:spcBef>
              <a:spcAft>
                <a:spcPts val="0"/>
              </a:spcAft>
            </a:pPr>
            <a:r>
              <a:rPr sz="950" b="0">
                <a:solidFill>
                  <a:srgbClr val="93A3B8"/>
                </a:solidFill>
                <a:latin typeface="Helvetica Neue"/>
              </a:rPr>
              <a:t>Calendar · Reminders · Meetings · Training sessions</a:t>
            </a:r>
          </a:p>
          <a:p>
            <a:pPr algn="l">
              <a:lnSpc>
                <a:spcPct val="112000"/>
              </a:lnSpc>
              <a:spcBef>
                <a:spcPts val="800"/>
              </a:spcBef>
              <a:spcAft>
                <a:spcPts val="0"/>
              </a:spcAft>
            </a:pPr>
            <a:r>
              <a:rPr sz="1150" b="1">
                <a:solidFill>
                  <a:srgbClr val="FFFFFF"/>
                </a:solidFill>
                <a:latin typeface="Helvetica Neue"/>
              </a:rPr>
              <a:t>Education</a:t>
            </a:r>
          </a:p>
          <a:p>
            <a:pPr algn="l">
              <a:lnSpc>
                <a:spcPct val="112000"/>
              </a:lnSpc>
              <a:spcBef>
                <a:spcPts val="100"/>
              </a:spcBef>
              <a:spcAft>
                <a:spcPts val="0"/>
              </a:spcAft>
            </a:pPr>
            <a:r>
              <a:rPr sz="950" b="0">
                <a:solidFill>
                  <a:srgbClr val="93A3B8"/>
                </a:solidFill>
                <a:latin typeface="Helvetica Neue"/>
              </a:rPr>
              <a:t>Students · Teachers · Classes · Subjects</a:t>
            </a:r>
          </a:p>
        </p:txBody>
      </p:sp>
      <p:sp>
        <p:nvSpPr>
          <p:cNvPr id="12" name="TextBox 11"/>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3" name="TextBox 12"/>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11</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WHAT'S INSIDE</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The full module map (cont.)</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58368" y="1920240"/>
            <a:ext cx="3478682" cy="40690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96112" y="2139696"/>
            <a:ext cx="3003194" cy="3630168"/>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Operations</a:t>
            </a:r>
          </a:p>
          <a:p>
            <a:pPr algn="l">
              <a:lnSpc>
                <a:spcPct val="112000"/>
              </a:lnSpc>
              <a:spcBef>
                <a:spcPts val="800"/>
              </a:spcBef>
              <a:spcAft>
                <a:spcPts val="0"/>
              </a:spcAft>
            </a:pPr>
            <a:r>
              <a:rPr sz="1150" b="1">
                <a:solidFill>
                  <a:srgbClr val="FFFFFF"/>
                </a:solidFill>
                <a:latin typeface="Helvetica Neue"/>
              </a:rPr>
              <a:t>Inventory</a:t>
            </a:r>
          </a:p>
          <a:p>
            <a:pPr algn="l">
              <a:lnSpc>
                <a:spcPct val="112000"/>
              </a:lnSpc>
              <a:spcBef>
                <a:spcPts val="100"/>
              </a:spcBef>
              <a:spcAft>
                <a:spcPts val="0"/>
              </a:spcAft>
            </a:pPr>
            <a:r>
              <a:rPr sz="950" b="0">
                <a:solidFill>
                  <a:srgbClr val="93A3B8"/>
                </a:solidFill>
                <a:latin typeface="Helvetica Neue"/>
              </a:rPr>
              <a:t>Items · Warehouses · Stock entries</a:t>
            </a:r>
          </a:p>
          <a:p>
            <a:pPr algn="l">
              <a:lnSpc>
                <a:spcPct val="112000"/>
              </a:lnSpc>
              <a:spcBef>
                <a:spcPts val="800"/>
              </a:spcBef>
              <a:spcAft>
                <a:spcPts val="0"/>
              </a:spcAft>
            </a:pPr>
            <a:r>
              <a:rPr sz="1150" b="1">
                <a:solidFill>
                  <a:srgbClr val="FFFFFF"/>
                </a:solidFill>
                <a:latin typeface="Helvetica Neue"/>
              </a:rPr>
              <a:t>Procurement</a:t>
            </a:r>
          </a:p>
          <a:p>
            <a:pPr algn="l">
              <a:lnSpc>
                <a:spcPct val="112000"/>
              </a:lnSpc>
              <a:spcBef>
                <a:spcPts val="100"/>
              </a:spcBef>
              <a:spcAft>
                <a:spcPts val="0"/>
              </a:spcAft>
            </a:pPr>
            <a:r>
              <a:rPr sz="950" b="0">
                <a:solidFill>
                  <a:srgbClr val="93A3B8"/>
                </a:solidFill>
                <a:latin typeface="Helvetica Neue"/>
              </a:rPr>
              <a:t>Quotations · Purchase orders · Goods receipts · Suppliers · Supplier contracts</a:t>
            </a:r>
          </a:p>
          <a:p>
            <a:pPr algn="l">
              <a:lnSpc>
                <a:spcPct val="112000"/>
              </a:lnSpc>
              <a:spcBef>
                <a:spcPts val="800"/>
              </a:spcBef>
              <a:spcAft>
                <a:spcPts val="0"/>
              </a:spcAft>
            </a:pPr>
            <a:r>
              <a:rPr sz="1150" b="1">
                <a:solidFill>
                  <a:srgbClr val="FFFFFF"/>
                </a:solidFill>
                <a:latin typeface="Helvetica Neue"/>
              </a:rPr>
              <a:t>Projects &amp; Delivery</a:t>
            </a:r>
          </a:p>
          <a:p>
            <a:pPr algn="l">
              <a:lnSpc>
                <a:spcPct val="112000"/>
              </a:lnSpc>
              <a:spcBef>
                <a:spcPts val="100"/>
              </a:spcBef>
              <a:spcAft>
                <a:spcPts val="0"/>
              </a:spcAft>
            </a:pPr>
            <a:r>
              <a:rPr sz="950" b="0">
                <a:solidFill>
                  <a:srgbClr val="93A3B8"/>
                </a:solidFill>
                <a:latin typeface="Helvetica Neue"/>
              </a:rPr>
              <a:t>Projects · Tasks · Contracts · Assets · Company desk</a:t>
            </a:r>
          </a:p>
          <a:p>
            <a:pPr algn="l">
              <a:lnSpc>
                <a:spcPct val="112000"/>
              </a:lnSpc>
              <a:spcBef>
                <a:spcPts val="800"/>
              </a:spcBef>
              <a:spcAft>
                <a:spcPts val="0"/>
              </a:spcAft>
            </a:pPr>
            <a:r>
              <a:rPr sz="1150" b="1">
                <a:solidFill>
                  <a:srgbClr val="FFFFFF"/>
                </a:solidFill>
                <a:latin typeface="Helvetica Neue"/>
              </a:rPr>
              <a:t>Maintenance</a:t>
            </a:r>
          </a:p>
          <a:p>
            <a:pPr algn="l">
              <a:lnSpc>
                <a:spcPct val="112000"/>
              </a:lnSpc>
              <a:spcBef>
                <a:spcPts val="100"/>
              </a:spcBef>
              <a:spcAft>
                <a:spcPts val="0"/>
              </a:spcAft>
            </a:pPr>
            <a:r>
              <a:rPr sz="950" b="0">
                <a:solidFill>
                  <a:srgbClr val="93A3B8"/>
                </a:solidFill>
                <a:latin typeface="Helvetica Neue"/>
              </a:rPr>
              <a:t>Requests · Work orders · Preventive schedules · Contractors</a:t>
            </a:r>
          </a:p>
        </p:txBody>
      </p:sp>
      <p:sp>
        <p:nvSpPr>
          <p:cNvPr id="7" name="Rounded Rectangle 6"/>
          <p:cNvSpPr/>
          <p:nvPr/>
        </p:nvSpPr>
        <p:spPr>
          <a:xfrm>
            <a:off x="4356506" y="1920240"/>
            <a:ext cx="3478682" cy="40690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94250" y="2139696"/>
            <a:ext cx="3003194" cy="3630168"/>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Property &amp; Rental</a:t>
            </a:r>
          </a:p>
          <a:p>
            <a:pPr algn="l">
              <a:lnSpc>
                <a:spcPct val="112000"/>
              </a:lnSpc>
              <a:spcBef>
                <a:spcPts val="800"/>
              </a:spcBef>
              <a:spcAft>
                <a:spcPts val="0"/>
              </a:spcAft>
            </a:pPr>
            <a:r>
              <a:rPr sz="1150" b="1">
                <a:solidFill>
                  <a:srgbClr val="FFFFFF"/>
                </a:solidFill>
                <a:latin typeface="Helvetica Neue"/>
              </a:rPr>
              <a:t>Property Register</a:t>
            </a:r>
          </a:p>
          <a:p>
            <a:pPr algn="l">
              <a:lnSpc>
                <a:spcPct val="112000"/>
              </a:lnSpc>
              <a:spcBef>
                <a:spcPts val="100"/>
              </a:spcBef>
              <a:spcAft>
                <a:spcPts val="0"/>
              </a:spcAft>
            </a:pPr>
            <a:r>
              <a:rPr sz="950" b="0">
                <a:solidFill>
                  <a:srgbClr val="93A3B8"/>
                </a:solidFill>
                <a:latin typeface="Helvetica Neue"/>
              </a:rPr>
              <a:t>Properties · Blocks &amp; units · Owners · Occupancy dashboard</a:t>
            </a:r>
          </a:p>
          <a:p>
            <a:pPr algn="l">
              <a:lnSpc>
                <a:spcPct val="112000"/>
              </a:lnSpc>
              <a:spcBef>
                <a:spcPts val="800"/>
              </a:spcBef>
              <a:spcAft>
                <a:spcPts val="0"/>
              </a:spcAft>
            </a:pPr>
            <a:r>
              <a:rPr sz="1150" b="1">
                <a:solidFill>
                  <a:srgbClr val="FFFFFF"/>
                </a:solidFill>
                <a:latin typeface="Helvetica Neue"/>
              </a:rPr>
              <a:t>Rentals</a:t>
            </a:r>
          </a:p>
          <a:p>
            <a:pPr algn="l">
              <a:lnSpc>
                <a:spcPct val="112000"/>
              </a:lnSpc>
              <a:spcBef>
                <a:spcPts val="100"/>
              </a:spcBef>
              <a:spcAft>
                <a:spcPts val="0"/>
              </a:spcAft>
            </a:pPr>
            <a:r>
              <a:rPr sz="950" b="0">
                <a:solidFill>
                  <a:srgbClr val="93A3B8"/>
                </a:solidFill>
                <a:latin typeface="Helvetica Neue"/>
              </a:rPr>
              <a:t>Tenants · Rent schedules · Rent payments · Rental expenses · Rental reminders · Rental reports</a:t>
            </a:r>
          </a:p>
        </p:txBody>
      </p:sp>
      <p:sp>
        <p:nvSpPr>
          <p:cNvPr id="9" name="Rounded Rectangle 8"/>
          <p:cNvSpPr/>
          <p:nvPr/>
        </p:nvSpPr>
        <p:spPr>
          <a:xfrm>
            <a:off x="8054644" y="1920240"/>
            <a:ext cx="3478682" cy="40690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292388" y="2139696"/>
            <a:ext cx="3003194" cy="3630168"/>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Communication</a:t>
            </a:r>
          </a:p>
          <a:p>
            <a:pPr algn="l">
              <a:lnSpc>
                <a:spcPct val="112000"/>
              </a:lnSpc>
              <a:spcBef>
                <a:spcPts val="800"/>
              </a:spcBef>
              <a:spcAft>
                <a:spcPts val="0"/>
              </a:spcAft>
            </a:pPr>
            <a:r>
              <a:rPr sz="1150" b="1">
                <a:solidFill>
                  <a:srgbClr val="FFFFFF"/>
                </a:solidFill>
                <a:latin typeface="Helvetica Neue"/>
              </a:rPr>
              <a:t>Chat &amp; Messaging</a:t>
            </a:r>
          </a:p>
          <a:p>
            <a:pPr algn="l">
              <a:lnSpc>
                <a:spcPct val="112000"/>
              </a:lnSpc>
              <a:spcBef>
                <a:spcPts val="100"/>
              </a:spcBef>
              <a:spcAft>
                <a:spcPts val="0"/>
              </a:spcAft>
            </a:pPr>
            <a:r>
              <a:rPr sz="950" b="0">
                <a:solidFill>
                  <a:srgbClr val="93A3B8"/>
                </a:solidFill>
                <a:latin typeface="Helvetica Neue"/>
              </a:rPr>
              <a:t>Rich media chat · Reactions &amp; view-once · Voice notes · AI reply suggestions · Spam detection · WhatsApp &amp; SMS</a:t>
            </a:r>
          </a:p>
          <a:p>
            <a:pPr algn="l">
              <a:lnSpc>
                <a:spcPct val="112000"/>
              </a:lnSpc>
              <a:spcBef>
                <a:spcPts val="800"/>
              </a:spcBef>
              <a:spcAft>
                <a:spcPts val="0"/>
              </a:spcAft>
            </a:pPr>
            <a:r>
              <a:rPr sz="1150" b="1">
                <a:solidFill>
                  <a:srgbClr val="FFFFFF"/>
                </a:solidFill>
                <a:latin typeface="Helvetica Neue"/>
              </a:rPr>
              <a:t>Voice &amp; Video</a:t>
            </a:r>
          </a:p>
          <a:p>
            <a:pPr algn="l">
              <a:lnSpc>
                <a:spcPct val="112000"/>
              </a:lnSpc>
              <a:spcBef>
                <a:spcPts val="100"/>
              </a:spcBef>
              <a:spcAft>
                <a:spcPts val="0"/>
              </a:spcAft>
            </a:pPr>
            <a:r>
              <a:rPr sz="950" b="0">
                <a:solidFill>
                  <a:srgbClr val="93A3B8"/>
                </a:solidFill>
                <a:latin typeface="Helvetica Neue"/>
              </a:rPr>
              <a:t>1:1 calls · Group calls · Live rooms &amp; broadcasts · Face filters · In-call games · Network-quality metering</a:t>
            </a:r>
          </a:p>
          <a:p>
            <a:pPr algn="l">
              <a:lnSpc>
                <a:spcPct val="112000"/>
              </a:lnSpc>
              <a:spcBef>
                <a:spcPts val="800"/>
              </a:spcBef>
              <a:spcAft>
                <a:spcPts val="0"/>
              </a:spcAft>
            </a:pPr>
            <a:r>
              <a:rPr sz="1150" b="1">
                <a:solidFill>
                  <a:srgbClr val="FFFFFF"/>
                </a:solidFill>
                <a:latin typeface="Helvetica Neue"/>
              </a:rPr>
              <a:t>Mail &amp; Notifications</a:t>
            </a:r>
          </a:p>
          <a:p>
            <a:pPr algn="l">
              <a:lnSpc>
                <a:spcPct val="112000"/>
              </a:lnSpc>
              <a:spcBef>
                <a:spcPts val="100"/>
              </a:spcBef>
              <a:spcAft>
                <a:spcPts val="0"/>
              </a:spcAft>
            </a:pPr>
            <a:r>
              <a:rPr sz="950" b="0">
                <a:solidFill>
                  <a:srgbClr val="93A3B8"/>
                </a:solidFill>
                <a:latin typeface="Helvetica Neue"/>
              </a:rPr>
              <a:t>Mailboxes · Email templates · SMS templates · Push &amp; VoIP · Per-channel toggles</a:t>
            </a:r>
          </a:p>
          <a:p>
            <a:pPr algn="l">
              <a:lnSpc>
                <a:spcPct val="112000"/>
              </a:lnSpc>
              <a:spcBef>
                <a:spcPts val="800"/>
              </a:spcBef>
              <a:spcAft>
                <a:spcPts val="0"/>
              </a:spcAft>
            </a:pPr>
            <a:r>
              <a:rPr sz="1150" b="1">
                <a:solidFill>
                  <a:srgbClr val="FFFFFF"/>
                </a:solidFill>
                <a:latin typeface="Helvetica Neue"/>
              </a:rPr>
              <a:t>Collaboration</a:t>
            </a:r>
          </a:p>
          <a:p>
            <a:pPr algn="l">
              <a:lnSpc>
                <a:spcPct val="112000"/>
              </a:lnSpc>
              <a:spcBef>
                <a:spcPts val="100"/>
              </a:spcBef>
              <a:spcAft>
                <a:spcPts val="0"/>
              </a:spcAft>
            </a:pPr>
            <a:r>
              <a:rPr sz="950" b="0">
                <a:solidFill>
                  <a:srgbClr val="93A3B8"/>
                </a:solidFill>
                <a:latin typeface="Helvetica Neue"/>
              </a:rPr>
              <a:t>Notes · Meetings · Statuses &amp; stories · Media library · File uploads</a:t>
            </a:r>
          </a:p>
        </p:txBody>
      </p:sp>
      <p:sp>
        <p:nvSpPr>
          <p:cNvPr id="11" name="TextBox 10"/>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2" name="TextBox 11"/>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12</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WHAT'S INSIDE</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The full module map (cont.)</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58368" y="1920240"/>
            <a:ext cx="5327751" cy="40690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96112" y="2139696"/>
            <a:ext cx="4852263" cy="3630168"/>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Commerce &amp; Payments</a:t>
            </a:r>
          </a:p>
          <a:p>
            <a:pPr algn="l">
              <a:lnSpc>
                <a:spcPct val="112000"/>
              </a:lnSpc>
              <a:spcBef>
                <a:spcPts val="800"/>
              </a:spcBef>
              <a:spcAft>
                <a:spcPts val="0"/>
              </a:spcAft>
            </a:pPr>
            <a:r>
              <a:rPr sz="1150" b="1">
                <a:solidFill>
                  <a:srgbClr val="FFFFFF"/>
                </a:solidFill>
                <a:latin typeface="Helvetica Neue"/>
              </a:rPr>
              <a:t>Coins &amp; Wallet</a:t>
            </a:r>
          </a:p>
          <a:p>
            <a:pPr algn="l">
              <a:lnSpc>
                <a:spcPct val="112000"/>
              </a:lnSpc>
              <a:spcBef>
                <a:spcPts val="100"/>
              </a:spcBef>
              <a:spcAft>
                <a:spcPts val="0"/>
              </a:spcAft>
            </a:pPr>
            <a:r>
              <a:rPr sz="950" b="0">
                <a:solidFill>
                  <a:srgbClr val="93A3B8"/>
                </a:solidFill>
                <a:latin typeface="Helvetica Neue"/>
              </a:rPr>
              <a:t>Coin packages · Offers &amp; double credit · Happy hours · Country coin rates · Talk passes · Full coins ledger</a:t>
            </a:r>
          </a:p>
          <a:p>
            <a:pPr algn="l">
              <a:lnSpc>
                <a:spcPct val="112000"/>
              </a:lnSpc>
              <a:spcBef>
                <a:spcPts val="800"/>
              </a:spcBef>
              <a:spcAft>
                <a:spcPts val="0"/>
              </a:spcAft>
            </a:pPr>
            <a:r>
              <a:rPr sz="1150" b="1">
                <a:solidFill>
                  <a:srgbClr val="FFFFFF"/>
                </a:solidFill>
                <a:latin typeface="Helvetica Neue"/>
              </a:rPr>
              <a:t>Payment Gateways</a:t>
            </a:r>
          </a:p>
          <a:p>
            <a:pPr algn="l">
              <a:lnSpc>
                <a:spcPct val="112000"/>
              </a:lnSpc>
              <a:spcBef>
                <a:spcPts val="100"/>
              </a:spcBef>
              <a:spcAft>
                <a:spcPts val="0"/>
              </a:spcAft>
            </a:pPr>
            <a:r>
              <a:rPr sz="950" b="0">
                <a:solidFill>
                  <a:srgbClr val="93A3B8"/>
                </a:solidFill>
                <a:latin typeface="Helvetica Neue"/>
              </a:rPr>
              <a:t>Pluggable gateways · UPI QR scan-pay · Webhooks &amp; idempotent credit · Currency conversion · Taxes · Receipts</a:t>
            </a:r>
          </a:p>
          <a:p>
            <a:pPr algn="l">
              <a:lnSpc>
                <a:spcPct val="112000"/>
              </a:lnSpc>
              <a:spcBef>
                <a:spcPts val="800"/>
              </a:spcBef>
              <a:spcAft>
                <a:spcPts val="0"/>
              </a:spcAft>
            </a:pPr>
            <a:r>
              <a:rPr sz="1150" b="1">
                <a:solidFill>
                  <a:srgbClr val="FFFFFF"/>
                </a:solidFill>
                <a:latin typeface="Helvetica Neue"/>
              </a:rPr>
              <a:t>Payouts &amp; Settlement</a:t>
            </a:r>
          </a:p>
          <a:p>
            <a:pPr algn="l">
              <a:lnSpc>
                <a:spcPct val="112000"/>
              </a:lnSpc>
              <a:spcBef>
                <a:spcPts val="100"/>
              </a:spcBef>
              <a:spcAft>
                <a:spcPts val="0"/>
              </a:spcAft>
            </a:pPr>
            <a:r>
              <a:rPr sz="950" b="0">
                <a:solidFill>
                  <a:srgbClr val="93A3B8"/>
                </a:solidFill>
                <a:latin typeface="Helvetica Neue"/>
              </a:rPr>
              <a:t>Per-coin payouts · KYC verification · Earnings breakdown · Redeem windows · Settlement reliability · Payout audit trail</a:t>
            </a:r>
          </a:p>
        </p:txBody>
      </p:sp>
      <p:sp>
        <p:nvSpPr>
          <p:cNvPr id="7" name="Rounded Rectangle 6"/>
          <p:cNvSpPr/>
          <p:nvPr/>
        </p:nvSpPr>
        <p:spPr>
          <a:xfrm>
            <a:off x="6205575" y="1920240"/>
            <a:ext cx="5327751" cy="40690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43319" y="2139696"/>
            <a:ext cx="4852263" cy="3630168"/>
          </a:xfrm>
          <a:prstGeom prst="rect">
            <a:avLst/>
          </a:prstGeom>
          <a:noFill/>
        </p:spPr>
        <p:txBody>
          <a:bodyPr wrap="square" lIns="0" rIns="0" tIns="0" bIns="0" anchor="t">
            <a:spAutoFit/>
          </a:bodyPr>
          <a:lstStyle/>
          <a:p>
            <a:pPr algn="l">
              <a:lnSpc>
                <a:spcPct val="112000"/>
              </a:lnSpc>
              <a:spcAft>
                <a:spcPts val="0"/>
              </a:spcAft>
            </a:pPr>
            <a:r>
              <a:rPr sz="1500" b="1">
                <a:solidFill>
                  <a:srgbClr val="90C541"/>
                </a:solidFill>
                <a:latin typeface="Helvetica Neue"/>
              </a:rPr>
              <a:t>Platform &amp; Admin</a:t>
            </a:r>
          </a:p>
          <a:p>
            <a:pPr algn="l">
              <a:lnSpc>
                <a:spcPct val="112000"/>
              </a:lnSpc>
              <a:spcBef>
                <a:spcPts val="800"/>
              </a:spcBef>
              <a:spcAft>
                <a:spcPts val="0"/>
              </a:spcAft>
            </a:pPr>
            <a:r>
              <a:rPr sz="1150" b="1">
                <a:solidFill>
                  <a:srgbClr val="FFFFFF"/>
                </a:solidFill>
                <a:latin typeface="Helvetica Neue"/>
              </a:rPr>
              <a:t>Dashboards &amp; Reports</a:t>
            </a:r>
          </a:p>
          <a:p>
            <a:pPr algn="l">
              <a:lnSpc>
                <a:spcPct val="112000"/>
              </a:lnSpc>
              <a:spcBef>
                <a:spcPts val="100"/>
              </a:spcBef>
              <a:spcAft>
                <a:spcPts val="0"/>
              </a:spcAft>
            </a:pPr>
            <a:r>
              <a:rPr sz="950" b="0">
                <a:solidFill>
                  <a:srgbClr val="93A3B8"/>
                </a:solidFill>
                <a:latin typeface="Helvetica Neue"/>
              </a:rPr>
              <a:t>Executive dashboard · Per-module dashboards · Daily cockpit KPIs · Top performers · Accounting registers · Custom report builder</a:t>
            </a:r>
          </a:p>
          <a:p>
            <a:pPr algn="l">
              <a:lnSpc>
                <a:spcPct val="112000"/>
              </a:lnSpc>
              <a:spcBef>
                <a:spcPts val="800"/>
              </a:spcBef>
              <a:spcAft>
                <a:spcPts val="0"/>
              </a:spcAft>
            </a:pPr>
            <a:r>
              <a:rPr sz="1150" b="1">
                <a:solidFill>
                  <a:srgbClr val="FFFFFF"/>
                </a:solidFill>
                <a:latin typeface="Helvetica Neue"/>
              </a:rPr>
              <a:t>No-Code Builders</a:t>
            </a:r>
          </a:p>
          <a:p>
            <a:pPr algn="l">
              <a:lnSpc>
                <a:spcPct val="112000"/>
              </a:lnSpc>
              <a:spcBef>
                <a:spcPts val="100"/>
              </a:spcBef>
              <a:spcAft>
                <a:spcPts val="0"/>
              </a:spcAft>
            </a:pPr>
            <a:r>
              <a:rPr sz="950" b="0">
                <a:solidFill>
                  <a:srgbClr val="93A3B8"/>
                </a:solidFill>
                <a:latin typeface="Helvetica Neue"/>
              </a:rPr>
              <a:t>Dynamic form builder · Workflow engine · Workflow executions · Dynamic table columns</a:t>
            </a:r>
          </a:p>
          <a:p>
            <a:pPr algn="l">
              <a:lnSpc>
                <a:spcPct val="112000"/>
              </a:lnSpc>
              <a:spcBef>
                <a:spcPts val="800"/>
              </a:spcBef>
              <a:spcAft>
                <a:spcPts val="0"/>
              </a:spcAft>
            </a:pPr>
            <a:r>
              <a:rPr sz="1150" b="1">
                <a:solidFill>
                  <a:srgbClr val="FFFFFF"/>
                </a:solidFill>
                <a:latin typeface="Helvetica Neue"/>
              </a:rPr>
              <a:t>Security &amp; Access</a:t>
            </a:r>
          </a:p>
          <a:p>
            <a:pPr algn="l">
              <a:lnSpc>
                <a:spcPct val="112000"/>
              </a:lnSpc>
              <a:spcBef>
                <a:spcPts val="100"/>
              </a:spcBef>
              <a:spcAft>
                <a:spcPts val="0"/>
              </a:spcAft>
            </a:pPr>
            <a:r>
              <a:rPr sz="950" b="0">
                <a:solidFill>
                  <a:srgbClr val="93A3B8"/>
                </a:solidFill>
                <a:latin typeface="Helvetica Neue"/>
              </a:rPr>
              <a:t>Users &amp; roles · Permission groups · Passkey / WebAuthn 2FA · Encrypted secrets · Audit logs · Bot protection</a:t>
            </a:r>
          </a:p>
          <a:p>
            <a:pPr algn="l">
              <a:lnSpc>
                <a:spcPct val="112000"/>
              </a:lnSpc>
              <a:spcBef>
                <a:spcPts val="800"/>
              </a:spcBef>
              <a:spcAft>
                <a:spcPts val="0"/>
              </a:spcAft>
            </a:pPr>
            <a:r>
              <a:rPr sz="1150" b="1">
                <a:solidFill>
                  <a:srgbClr val="FFFFFF"/>
                </a:solidFill>
                <a:latin typeface="Helvetica Neue"/>
              </a:rPr>
              <a:t>Administration</a:t>
            </a:r>
          </a:p>
          <a:p>
            <a:pPr algn="l">
              <a:lnSpc>
                <a:spcPct val="112000"/>
              </a:lnSpc>
              <a:spcBef>
                <a:spcPts val="100"/>
              </a:spcBef>
              <a:spcAft>
                <a:spcPts val="0"/>
              </a:spcAft>
            </a:pPr>
            <a:r>
              <a:rPr sz="950" b="0">
                <a:solidFill>
                  <a:srgbClr val="93A3B8"/>
                </a:solidFill>
                <a:latin typeface="Helvetica Neue"/>
              </a:rPr>
              <a:t>System settings · Company profile · Managed languages · App templates · App versions · Setup wizard</a:t>
            </a:r>
          </a:p>
          <a:p>
            <a:pPr algn="l">
              <a:lnSpc>
                <a:spcPct val="112000"/>
              </a:lnSpc>
              <a:spcBef>
                <a:spcPts val="800"/>
              </a:spcBef>
              <a:spcAft>
                <a:spcPts val="0"/>
              </a:spcAft>
            </a:pPr>
            <a:r>
              <a:rPr sz="1150" b="1">
                <a:solidFill>
                  <a:srgbClr val="FFFFFF"/>
                </a:solidFill>
                <a:latin typeface="Helvetica Neue"/>
              </a:rPr>
              <a:t>AI &amp; Automation</a:t>
            </a:r>
          </a:p>
          <a:p>
            <a:pPr algn="l">
              <a:lnSpc>
                <a:spcPct val="112000"/>
              </a:lnSpc>
              <a:spcBef>
                <a:spcPts val="100"/>
              </a:spcBef>
              <a:spcAft>
                <a:spcPts val="0"/>
              </a:spcAft>
            </a:pPr>
            <a:r>
              <a:rPr sz="950" b="0">
                <a:solidFill>
                  <a:srgbClr val="93A3B8"/>
                </a:solidFill>
                <a:latin typeface="Helvetica Neue"/>
              </a:rPr>
              <a:t>AI assistant · AI agents registry · Text-to-SQL insights · Automated reminders · Scheduled jobs</a:t>
            </a:r>
          </a:p>
        </p:txBody>
      </p:sp>
      <p:sp>
        <p:nvSpPr>
          <p:cNvPr id="9" name="TextBox 8"/>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0" name="TextBox 9"/>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13</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UNDER THE HOOD</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Advanced capabilities</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Not roadmap items — every capability below is implemented, deployed and running in production today.</a:t>
            </a:r>
          </a:p>
        </p:txBody>
      </p:sp>
      <p:sp>
        <p:nvSpPr>
          <p:cNvPr id="6" name="Rounded Rectangle 5"/>
          <p:cNvSpPr/>
          <p:nvPr/>
        </p:nvSpPr>
        <p:spPr>
          <a:xfrm>
            <a:off x="658368" y="2852928"/>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59536" y="3054096"/>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Multi-tenant, multi-brand</a:t>
            </a:r>
          </a:p>
          <a:p>
            <a:pPr algn="l">
              <a:lnSpc>
                <a:spcPct val="124000"/>
              </a:lnSpc>
              <a:spcBef>
                <a:spcPts val="600"/>
              </a:spcBef>
              <a:spcAft>
                <a:spcPts val="0"/>
              </a:spcAft>
            </a:pPr>
            <a:r>
              <a:rPr sz="950" b="0">
                <a:solidFill>
                  <a:srgbClr val="B6C2D4"/>
                </a:solidFill>
                <a:latin typeface="Helvetica Neue"/>
              </a:rPr>
              <a:t>One codebase runs many branded instances — separate domains, logos, colours, locales, feature flags and app-store listings, all from configuration rather than forks.</a:t>
            </a:r>
          </a:p>
        </p:txBody>
      </p:sp>
      <p:sp>
        <p:nvSpPr>
          <p:cNvPr id="8" name="Rounded Rectangle 7"/>
          <p:cNvSpPr/>
          <p:nvPr/>
        </p:nvSpPr>
        <p:spPr>
          <a:xfrm>
            <a:off x="4362602" y="2852928"/>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63770" y="3054096"/>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No-code forms &amp; workflows</a:t>
            </a:r>
          </a:p>
          <a:p>
            <a:pPr algn="l">
              <a:lnSpc>
                <a:spcPct val="124000"/>
              </a:lnSpc>
              <a:spcBef>
                <a:spcPts val="600"/>
              </a:spcBef>
              <a:spcAft>
                <a:spcPts val="0"/>
              </a:spcAft>
            </a:pPr>
            <a:r>
              <a:rPr sz="950" b="0">
                <a:solidFill>
                  <a:srgbClr val="B6C2D4"/>
                </a:solidFill>
                <a:latin typeface="Helvetica Neue"/>
              </a:rPr>
              <a:t>Build new data models with the drag-and-drop form builder, then automate them with a visual workflow engine — approvals, notifications and multi-step executions with a full run history.</a:t>
            </a:r>
          </a:p>
        </p:txBody>
      </p:sp>
      <p:sp>
        <p:nvSpPr>
          <p:cNvPr id="10" name="Rounded Rectangle 9"/>
          <p:cNvSpPr/>
          <p:nvPr/>
        </p:nvSpPr>
        <p:spPr>
          <a:xfrm>
            <a:off x="8066836" y="2852928"/>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68004" y="3054096"/>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Passkey &amp; WebAuthn 2FA</a:t>
            </a:r>
          </a:p>
          <a:p>
            <a:pPr algn="l">
              <a:lnSpc>
                <a:spcPct val="124000"/>
              </a:lnSpc>
              <a:spcBef>
                <a:spcPts val="600"/>
              </a:spcBef>
              <a:spcAft>
                <a:spcPts val="0"/>
              </a:spcAft>
            </a:pPr>
            <a:r>
              <a:rPr sz="950" b="0">
                <a:solidFill>
                  <a:srgbClr val="B6C2D4"/>
                </a:solidFill>
                <a:latin typeface="Helvetica Neue"/>
              </a:rPr>
              <a:t>Phishing-resistant second factor using device biometrics and hardware keys, alongside password policies, session expiry, forced re-login and device binding.</a:t>
            </a:r>
          </a:p>
        </p:txBody>
      </p:sp>
      <p:sp>
        <p:nvSpPr>
          <p:cNvPr id="12" name="Rounded Rectangle 11"/>
          <p:cNvSpPr/>
          <p:nvPr/>
        </p:nvSpPr>
        <p:spPr>
          <a:xfrm>
            <a:off x="658368" y="4539996"/>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59536" y="4741164"/>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End-to-end encrypted secrets</a:t>
            </a:r>
          </a:p>
          <a:p>
            <a:pPr algn="l">
              <a:lnSpc>
                <a:spcPct val="124000"/>
              </a:lnSpc>
              <a:spcBef>
                <a:spcPts val="600"/>
              </a:spcBef>
              <a:spcAft>
                <a:spcPts val="0"/>
              </a:spcAft>
            </a:pPr>
            <a:r>
              <a:rPr sz="950" b="0">
                <a:solidFill>
                  <a:srgbClr val="B6C2D4"/>
                </a:solidFill>
                <a:latin typeface="Helvetica Neue"/>
              </a:rPr>
              <a:t>API keys and gateway credentials are encrypted at rest and revealed only over an ephemeral ECDH channel after re-authentication — never exposed through the normal API surface.</a:t>
            </a:r>
          </a:p>
        </p:txBody>
      </p:sp>
      <p:sp>
        <p:nvSpPr>
          <p:cNvPr id="14" name="Rounded Rectangle 13"/>
          <p:cNvSpPr/>
          <p:nvPr/>
        </p:nvSpPr>
        <p:spPr>
          <a:xfrm>
            <a:off x="4362602" y="4539996"/>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63770" y="4741164"/>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Real-time everything</a:t>
            </a:r>
          </a:p>
          <a:p>
            <a:pPr algn="l">
              <a:lnSpc>
                <a:spcPct val="124000"/>
              </a:lnSpc>
              <a:spcBef>
                <a:spcPts val="600"/>
              </a:spcBef>
              <a:spcAft>
                <a:spcPts val="0"/>
              </a:spcAft>
            </a:pPr>
            <a:r>
              <a:rPr sz="950" b="0">
                <a:solidFill>
                  <a:srgbClr val="B6C2D4"/>
                </a:solidFill>
                <a:latin typeface="Helvetica Neue"/>
              </a:rPr>
              <a:t>A dedicated WebSocket tier with Redis pub/sub pushes balances, messages, call state and dashboard metrics live — with reconnect handling and ticket-based authentication.</a:t>
            </a:r>
          </a:p>
        </p:txBody>
      </p:sp>
      <p:sp>
        <p:nvSpPr>
          <p:cNvPr id="16" name="Rounded Rectangle 15"/>
          <p:cNvSpPr/>
          <p:nvPr/>
        </p:nvSpPr>
        <p:spPr>
          <a:xfrm>
            <a:off x="8066836" y="4539996"/>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68004" y="4741164"/>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Production-grade WebRTC</a:t>
            </a:r>
          </a:p>
          <a:p>
            <a:pPr algn="l">
              <a:lnSpc>
                <a:spcPct val="124000"/>
              </a:lnSpc>
              <a:spcBef>
                <a:spcPts val="600"/>
              </a:spcBef>
              <a:spcAft>
                <a:spcPts val="0"/>
              </a:spcAft>
            </a:pPr>
            <a:r>
              <a:rPr sz="950" b="0">
                <a:solidFill>
                  <a:srgbClr val="B6C2D4"/>
                </a:solidFill>
                <a:latin typeface="Helvetica Neue"/>
              </a:rPr>
              <a:t>LiveKit-backed 1:1, group and broadcast calling with adaptive quality, ringtone pre-warm, per-minute billing, minimum-charge fraud control and automatic session settlement.</a:t>
            </a:r>
          </a:p>
        </p:txBody>
      </p:sp>
      <p:sp>
        <p:nvSpPr>
          <p:cNvPr id="18" name="TextBox 17"/>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9" name="TextBox 18"/>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14</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UNDER THE HOOD</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Advanced capabilities (cont.)</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ounded Rectangle 4"/>
          <p:cNvSpPr/>
          <p:nvPr/>
        </p:nvSpPr>
        <p:spPr>
          <a:xfrm>
            <a:off x="658368" y="1920240"/>
            <a:ext cx="3466490" cy="191566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59536" y="2121408"/>
            <a:ext cx="3064154" cy="1513332"/>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Pluggable payments</a:t>
            </a:r>
          </a:p>
          <a:p>
            <a:pPr algn="l">
              <a:lnSpc>
                <a:spcPct val="124000"/>
              </a:lnSpc>
              <a:spcBef>
                <a:spcPts val="600"/>
              </a:spcBef>
              <a:spcAft>
                <a:spcPts val="0"/>
              </a:spcAft>
            </a:pPr>
            <a:r>
              <a:rPr sz="950" b="0">
                <a:solidFill>
                  <a:srgbClr val="B6C2D4"/>
                </a:solidFill>
                <a:latin typeface="Helvetica Neue"/>
              </a:rPr>
              <a:t>Add or swap gateways from the admin UI — cards, UPI QR scan-pay, mobile money and wallets — with multi-currency conversion, taxes, webhooks, idempotent crediting and a nightly reconciliation cron.</a:t>
            </a:r>
          </a:p>
        </p:txBody>
      </p:sp>
      <p:sp>
        <p:nvSpPr>
          <p:cNvPr id="7" name="Rounded Rectangle 6"/>
          <p:cNvSpPr/>
          <p:nvPr/>
        </p:nvSpPr>
        <p:spPr>
          <a:xfrm>
            <a:off x="4362602" y="1920240"/>
            <a:ext cx="3466490" cy="191566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563770" y="2121408"/>
            <a:ext cx="3064154" cy="1513332"/>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AI you can point at your data</a:t>
            </a:r>
          </a:p>
          <a:p>
            <a:pPr algn="l">
              <a:lnSpc>
                <a:spcPct val="124000"/>
              </a:lnSpc>
              <a:spcBef>
                <a:spcPts val="600"/>
              </a:spcBef>
              <a:spcAft>
                <a:spcPts val="0"/>
              </a:spcAft>
            </a:pPr>
            <a:r>
              <a:rPr sz="950" b="0">
                <a:solidFill>
                  <a:srgbClr val="B6C2D4"/>
                </a:solidFill>
                <a:latin typeface="Helvetica Neue"/>
              </a:rPr>
              <a:t>Retrieval-augmented answers over your own code and schema, plus validated read-only text-to-SQL so managers can ask for live numbers in plain language. Local embeddings keep your data in-house.</a:t>
            </a:r>
          </a:p>
        </p:txBody>
      </p:sp>
      <p:sp>
        <p:nvSpPr>
          <p:cNvPr id="9" name="Rounded Rectangle 8"/>
          <p:cNvSpPr/>
          <p:nvPr/>
        </p:nvSpPr>
        <p:spPr>
          <a:xfrm>
            <a:off x="8066836" y="1920240"/>
            <a:ext cx="3466490" cy="191566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268004" y="2121408"/>
            <a:ext cx="3064154" cy="1513332"/>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Observability built in</a:t>
            </a:r>
          </a:p>
          <a:p>
            <a:pPr algn="l">
              <a:lnSpc>
                <a:spcPct val="124000"/>
              </a:lnSpc>
              <a:spcBef>
                <a:spcPts val="600"/>
              </a:spcBef>
              <a:spcAft>
                <a:spcPts val="0"/>
              </a:spcAft>
            </a:pPr>
            <a:r>
              <a:rPr sz="950" b="0">
                <a:solidFill>
                  <a:srgbClr val="B6C2D4"/>
                </a:solidFill>
                <a:latin typeface="Helvetica Neue"/>
              </a:rPr>
              <a:t>Prometheus metrics, Grafana service dashboards, structured log retention and a public status page — so you know the system is healthy before your users tell you it isn’t.</a:t>
            </a:r>
          </a:p>
        </p:txBody>
      </p:sp>
      <p:sp>
        <p:nvSpPr>
          <p:cNvPr id="11" name="Rounded Rectangle 10"/>
          <p:cNvSpPr/>
          <p:nvPr/>
        </p:nvSpPr>
        <p:spPr>
          <a:xfrm>
            <a:off x="658368" y="4073652"/>
            <a:ext cx="3466490" cy="191566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59536" y="4274820"/>
            <a:ext cx="3064154" cy="1513332"/>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Multi-language &amp; multi-currency</a:t>
            </a:r>
          </a:p>
          <a:p>
            <a:pPr algn="l">
              <a:lnSpc>
                <a:spcPct val="124000"/>
              </a:lnSpc>
              <a:spcBef>
                <a:spcPts val="600"/>
              </a:spcBef>
              <a:spcAft>
                <a:spcPts val="0"/>
              </a:spcAft>
            </a:pPr>
            <a:r>
              <a:rPr sz="950" b="0">
                <a:solidFill>
                  <a:srgbClr val="B6C2D4"/>
                </a:solidFill>
                <a:latin typeface="Helvetica Neue"/>
              </a:rPr>
              <a:t>English, French, Hindi and Kinyarwanda ship out of the box, with a managed-languages console to add more. Country-specific rates, currencies and tax rules are first-class.</a:t>
            </a:r>
          </a:p>
        </p:txBody>
      </p:sp>
      <p:sp>
        <p:nvSpPr>
          <p:cNvPr id="13" name="Rounded Rectangle 12"/>
          <p:cNvSpPr/>
          <p:nvPr/>
        </p:nvSpPr>
        <p:spPr>
          <a:xfrm>
            <a:off x="4362602" y="4073652"/>
            <a:ext cx="3466490" cy="191566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63770" y="4274820"/>
            <a:ext cx="3064154" cy="1513332"/>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Maps &amp; GIS dashboards</a:t>
            </a:r>
          </a:p>
          <a:p>
            <a:pPr algn="l">
              <a:lnSpc>
                <a:spcPct val="124000"/>
              </a:lnSpc>
              <a:spcBef>
                <a:spcPts val="600"/>
              </a:spcBef>
              <a:spcAft>
                <a:spcPts val="0"/>
              </a:spcAft>
            </a:pPr>
            <a:r>
              <a:rPr sz="950" b="0">
                <a:solidFill>
                  <a:srgbClr val="B6C2D4"/>
                </a:solidFill>
                <a:latin typeface="Helvetica Neue"/>
              </a:rPr>
              <a:t>Geo-located assets, properties and users plotted on live maps, with segment filters for portfolio and field-operations reporting.</a:t>
            </a:r>
          </a:p>
        </p:txBody>
      </p:sp>
      <p:sp>
        <p:nvSpPr>
          <p:cNvPr id="15" name="Rounded Rectangle 14"/>
          <p:cNvSpPr/>
          <p:nvPr/>
        </p:nvSpPr>
        <p:spPr>
          <a:xfrm>
            <a:off x="8066836" y="4073652"/>
            <a:ext cx="3466490" cy="191566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8268004" y="4274820"/>
            <a:ext cx="3064154" cy="1513332"/>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Ships as containers</a:t>
            </a:r>
          </a:p>
          <a:p>
            <a:pPr algn="l">
              <a:lnSpc>
                <a:spcPct val="124000"/>
              </a:lnSpc>
              <a:spcBef>
                <a:spcPts val="600"/>
              </a:spcBef>
              <a:spcAft>
                <a:spcPts val="0"/>
              </a:spcAft>
            </a:pPr>
            <a:r>
              <a:rPr sz="950" b="0">
                <a:solidFill>
                  <a:srgbClr val="B6C2D4"/>
                </a:solidFill>
                <a:latin typeface="Helvetica Neue"/>
              </a:rPr>
              <a:t>Docker Compose stack for API, sockets, web, AI service and dependencies, with versioned database migrations, cache-busting builds and one-command deploy scripts per environment.</a:t>
            </a:r>
          </a:p>
        </p:txBody>
      </p:sp>
      <p:sp>
        <p:nvSpPr>
          <p:cNvPr id="17" name="TextBox 16"/>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8" name="TextBox 17"/>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15</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TECHNOLOGY</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A modern, boring-on-purpose stack</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Mainstream, well-supported technologies your own team can hire for and maintain — no proprietary runtime, no vendor lock-in.</a:t>
            </a:r>
          </a:p>
        </p:txBody>
      </p:sp>
      <p:sp>
        <p:nvSpPr>
          <p:cNvPr id="6" name="Rounded Rectangle 5"/>
          <p:cNvSpPr/>
          <p:nvPr/>
        </p:nvSpPr>
        <p:spPr>
          <a:xfrm>
            <a:off x="658368" y="2852928"/>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58368" y="2852928"/>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TypeScript</a:t>
            </a:r>
          </a:p>
        </p:txBody>
      </p:sp>
      <p:sp>
        <p:nvSpPr>
          <p:cNvPr id="8" name="Rounded Rectangle 7"/>
          <p:cNvSpPr/>
          <p:nvPr/>
        </p:nvSpPr>
        <p:spPr>
          <a:xfrm>
            <a:off x="2495245" y="2852928"/>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495245" y="2852928"/>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Node.js</a:t>
            </a:r>
          </a:p>
        </p:txBody>
      </p:sp>
      <p:sp>
        <p:nvSpPr>
          <p:cNvPr id="10" name="Rounded Rectangle 9"/>
          <p:cNvSpPr/>
          <p:nvPr/>
        </p:nvSpPr>
        <p:spPr>
          <a:xfrm>
            <a:off x="4332122" y="2852928"/>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332122" y="2852928"/>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Express</a:t>
            </a:r>
          </a:p>
        </p:txBody>
      </p:sp>
      <p:sp>
        <p:nvSpPr>
          <p:cNvPr id="12" name="Rounded Rectangle 11"/>
          <p:cNvSpPr/>
          <p:nvPr/>
        </p:nvSpPr>
        <p:spPr>
          <a:xfrm>
            <a:off x="6168999" y="2852928"/>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168999" y="2852928"/>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TypeORM</a:t>
            </a:r>
          </a:p>
        </p:txBody>
      </p:sp>
      <p:sp>
        <p:nvSpPr>
          <p:cNvPr id="14" name="Rounded Rectangle 13"/>
          <p:cNvSpPr/>
          <p:nvPr/>
        </p:nvSpPr>
        <p:spPr>
          <a:xfrm>
            <a:off x="8005876" y="2852928"/>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005876" y="2852928"/>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MariaDB</a:t>
            </a:r>
          </a:p>
        </p:txBody>
      </p:sp>
      <p:sp>
        <p:nvSpPr>
          <p:cNvPr id="16" name="Rounded Rectangle 15"/>
          <p:cNvSpPr/>
          <p:nvPr/>
        </p:nvSpPr>
        <p:spPr>
          <a:xfrm>
            <a:off x="9842753" y="2852928"/>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9842753" y="2852928"/>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Redis</a:t>
            </a:r>
          </a:p>
        </p:txBody>
      </p:sp>
      <p:sp>
        <p:nvSpPr>
          <p:cNvPr id="18" name="Rounded Rectangle 17"/>
          <p:cNvSpPr/>
          <p:nvPr/>
        </p:nvSpPr>
        <p:spPr>
          <a:xfrm>
            <a:off x="658368" y="3566160"/>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58368" y="3566160"/>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MongoDB</a:t>
            </a:r>
          </a:p>
        </p:txBody>
      </p:sp>
      <p:sp>
        <p:nvSpPr>
          <p:cNvPr id="20" name="Rounded Rectangle 19"/>
          <p:cNvSpPr/>
          <p:nvPr/>
        </p:nvSpPr>
        <p:spPr>
          <a:xfrm>
            <a:off x="2495245" y="3566160"/>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2495245" y="3566160"/>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MinIO</a:t>
            </a:r>
          </a:p>
        </p:txBody>
      </p:sp>
      <p:sp>
        <p:nvSpPr>
          <p:cNvPr id="22" name="Rounded Rectangle 21"/>
          <p:cNvSpPr/>
          <p:nvPr/>
        </p:nvSpPr>
        <p:spPr>
          <a:xfrm>
            <a:off x="4332122" y="3566160"/>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4332122" y="3566160"/>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React</a:t>
            </a:r>
          </a:p>
        </p:txBody>
      </p:sp>
      <p:sp>
        <p:nvSpPr>
          <p:cNvPr id="24" name="Rounded Rectangle 23"/>
          <p:cNvSpPr/>
          <p:nvPr/>
        </p:nvSpPr>
        <p:spPr>
          <a:xfrm>
            <a:off x="6168999" y="3566160"/>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6168999" y="3566160"/>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Ant Design</a:t>
            </a:r>
          </a:p>
        </p:txBody>
      </p:sp>
      <p:sp>
        <p:nvSpPr>
          <p:cNvPr id="26" name="Rounded Rectangle 25"/>
          <p:cNvSpPr/>
          <p:nvPr/>
        </p:nvSpPr>
        <p:spPr>
          <a:xfrm>
            <a:off x="8005876" y="3566160"/>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8005876" y="3566160"/>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Flutter</a:t>
            </a:r>
          </a:p>
        </p:txBody>
      </p:sp>
      <p:sp>
        <p:nvSpPr>
          <p:cNvPr id="28" name="Rounded Rectangle 27"/>
          <p:cNvSpPr/>
          <p:nvPr/>
        </p:nvSpPr>
        <p:spPr>
          <a:xfrm>
            <a:off x="9842753" y="3566160"/>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9842753" y="3566160"/>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Python</a:t>
            </a:r>
          </a:p>
        </p:txBody>
      </p:sp>
      <p:sp>
        <p:nvSpPr>
          <p:cNvPr id="30" name="Rounded Rectangle 29"/>
          <p:cNvSpPr/>
          <p:nvPr/>
        </p:nvSpPr>
        <p:spPr>
          <a:xfrm>
            <a:off x="658368" y="4279392"/>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658368" y="4279392"/>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FastAPI</a:t>
            </a:r>
          </a:p>
        </p:txBody>
      </p:sp>
      <p:sp>
        <p:nvSpPr>
          <p:cNvPr id="32" name="Rounded Rectangle 31"/>
          <p:cNvSpPr/>
          <p:nvPr/>
        </p:nvSpPr>
        <p:spPr>
          <a:xfrm>
            <a:off x="2495245" y="4279392"/>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2495245" y="4279392"/>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Qdrant</a:t>
            </a:r>
          </a:p>
        </p:txBody>
      </p:sp>
      <p:sp>
        <p:nvSpPr>
          <p:cNvPr id="34" name="Rounded Rectangle 33"/>
          <p:cNvSpPr/>
          <p:nvPr/>
        </p:nvSpPr>
        <p:spPr>
          <a:xfrm>
            <a:off x="4332122" y="4279392"/>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4332122" y="4279392"/>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LiveKit / WebRTC</a:t>
            </a:r>
          </a:p>
        </p:txBody>
      </p:sp>
      <p:sp>
        <p:nvSpPr>
          <p:cNvPr id="36" name="Rounded Rectangle 35"/>
          <p:cNvSpPr/>
          <p:nvPr/>
        </p:nvSpPr>
        <p:spPr>
          <a:xfrm>
            <a:off x="6168999" y="4279392"/>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6168999" y="4279392"/>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WebSockets</a:t>
            </a:r>
          </a:p>
        </p:txBody>
      </p:sp>
      <p:sp>
        <p:nvSpPr>
          <p:cNvPr id="38" name="Rounded Rectangle 37"/>
          <p:cNvSpPr/>
          <p:nvPr/>
        </p:nvSpPr>
        <p:spPr>
          <a:xfrm>
            <a:off x="8005876" y="4279392"/>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8005876" y="4279392"/>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Firebase</a:t>
            </a:r>
          </a:p>
        </p:txBody>
      </p:sp>
      <p:sp>
        <p:nvSpPr>
          <p:cNvPr id="40" name="Rounded Rectangle 39"/>
          <p:cNvSpPr/>
          <p:nvPr/>
        </p:nvSpPr>
        <p:spPr>
          <a:xfrm>
            <a:off x="9842753" y="4279392"/>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9842753" y="4279392"/>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Docker</a:t>
            </a:r>
          </a:p>
        </p:txBody>
      </p:sp>
      <p:sp>
        <p:nvSpPr>
          <p:cNvPr id="42" name="Rounded Rectangle 41"/>
          <p:cNvSpPr/>
          <p:nvPr/>
        </p:nvSpPr>
        <p:spPr>
          <a:xfrm>
            <a:off x="658368" y="4992624"/>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658368" y="4992624"/>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Nginx</a:t>
            </a:r>
          </a:p>
        </p:txBody>
      </p:sp>
      <p:sp>
        <p:nvSpPr>
          <p:cNvPr id="44" name="Rounded Rectangle 43"/>
          <p:cNvSpPr/>
          <p:nvPr/>
        </p:nvSpPr>
        <p:spPr>
          <a:xfrm>
            <a:off x="2495245" y="4992624"/>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2495245" y="4992624"/>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Prometheus</a:t>
            </a:r>
          </a:p>
        </p:txBody>
      </p:sp>
      <p:sp>
        <p:nvSpPr>
          <p:cNvPr id="46" name="Rounded Rectangle 45"/>
          <p:cNvSpPr/>
          <p:nvPr/>
        </p:nvSpPr>
        <p:spPr>
          <a:xfrm>
            <a:off x="4332122" y="4992624"/>
            <a:ext cx="1690573" cy="566928"/>
          </a:xfrm>
          <a:prstGeom prst="roundRect">
            <a:avLst>
              <a:gd name="adj" fmla="val 40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4332122" y="4992624"/>
            <a:ext cx="1690573" cy="566928"/>
          </a:xfrm>
          <a:prstGeom prst="rect">
            <a:avLst/>
          </a:prstGeom>
          <a:noFill/>
        </p:spPr>
        <p:txBody>
          <a:bodyPr wrap="square" lIns="0" rIns="0" tIns="0" bIns="0" anchor="ctr">
            <a:spAutoFit/>
          </a:bodyPr>
          <a:lstStyle/>
          <a:p>
            <a:pPr algn="ctr">
              <a:lnSpc>
                <a:spcPct val="116000"/>
              </a:lnSpc>
              <a:spcAft>
                <a:spcPts val="0"/>
              </a:spcAft>
            </a:pPr>
            <a:r>
              <a:rPr sz="1250" b="1">
                <a:solidFill>
                  <a:srgbClr val="B6C2D4"/>
                </a:solidFill>
                <a:latin typeface="Helvetica Neue"/>
              </a:rPr>
              <a:t>Grafana</a:t>
            </a:r>
          </a:p>
        </p:txBody>
      </p:sp>
      <p:sp>
        <p:nvSpPr>
          <p:cNvPr id="48" name="TextBox 47"/>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49" name="TextBox 48"/>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16</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BEYOND THE PRODUCTS</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Engineering services</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The same team that built the suite is available to build, extend, secure and run software for you.</a:t>
            </a:r>
          </a:p>
        </p:txBody>
      </p:sp>
      <p:sp>
        <p:nvSpPr>
          <p:cNvPr id="6" name="Rounded Rectangle 5"/>
          <p:cNvSpPr/>
          <p:nvPr/>
        </p:nvSpPr>
        <p:spPr>
          <a:xfrm>
            <a:off x="658368" y="2852928"/>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59536" y="3054096"/>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Mobile app development</a:t>
            </a:r>
          </a:p>
          <a:p>
            <a:pPr algn="l">
              <a:lnSpc>
                <a:spcPct val="124000"/>
              </a:lnSpc>
              <a:spcBef>
                <a:spcPts val="600"/>
              </a:spcBef>
              <a:spcAft>
                <a:spcPts val="0"/>
              </a:spcAft>
            </a:pPr>
            <a:r>
              <a:rPr sz="1000" b="0">
                <a:solidFill>
                  <a:srgbClr val="B6C2D4"/>
                </a:solidFill>
                <a:latin typeface="Helvetica Neue"/>
              </a:rPr>
              <a:t>Native iOS and Android plus cross-platform Flutter — from store listing to release automation, with crash reporting and staged rollouts.</a:t>
            </a:r>
          </a:p>
        </p:txBody>
      </p:sp>
      <p:sp>
        <p:nvSpPr>
          <p:cNvPr id="8" name="Rounded Rectangle 7"/>
          <p:cNvSpPr/>
          <p:nvPr/>
        </p:nvSpPr>
        <p:spPr>
          <a:xfrm>
            <a:off x="4362602" y="2852928"/>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563770" y="3054096"/>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Web application development</a:t>
            </a:r>
          </a:p>
          <a:p>
            <a:pPr algn="l">
              <a:lnSpc>
                <a:spcPct val="124000"/>
              </a:lnSpc>
              <a:spcBef>
                <a:spcPts val="600"/>
              </a:spcBef>
              <a:spcAft>
                <a:spcPts val="0"/>
              </a:spcAft>
            </a:pPr>
            <a:r>
              <a:rPr sz="1000" b="0">
                <a:solidFill>
                  <a:srgbClr val="B6C2D4"/>
                </a:solidFill>
                <a:latin typeface="Helvetica Neue"/>
              </a:rPr>
              <a:t>React front ends and Node, Python or .NET back ends — progressive web apps, scalable architecture and full QA coverage.</a:t>
            </a:r>
          </a:p>
        </p:txBody>
      </p:sp>
      <p:sp>
        <p:nvSpPr>
          <p:cNvPr id="10" name="Rounded Rectangle 9"/>
          <p:cNvSpPr/>
          <p:nvPr/>
        </p:nvSpPr>
        <p:spPr>
          <a:xfrm>
            <a:off x="8066836" y="2852928"/>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268004" y="3054096"/>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UI/UX &amp; design systems</a:t>
            </a:r>
          </a:p>
          <a:p>
            <a:pPr algn="l">
              <a:lnSpc>
                <a:spcPct val="124000"/>
              </a:lnSpc>
              <a:spcBef>
                <a:spcPts val="600"/>
              </a:spcBef>
              <a:spcAft>
                <a:spcPts val="0"/>
              </a:spcAft>
            </a:pPr>
            <a:r>
              <a:rPr sz="1000" b="0">
                <a:solidFill>
                  <a:srgbClr val="B6C2D4"/>
                </a:solidFill>
                <a:latin typeface="Helvetica Neue"/>
              </a:rPr>
              <a:t>Research-led product design: wireframes, interactive prototypes, brand identity, usability testing and a reusable design system.</a:t>
            </a:r>
          </a:p>
        </p:txBody>
      </p:sp>
      <p:sp>
        <p:nvSpPr>
          <p:cNvPr id="12" name="Rounded Rectangle 11"/>
          <p:cNvSpPr/>
          <p:nvPr/>
        </p:nvSpPr>
        <p:spPr>
          <a:xfrm>
            <a:off x="658368" y="4539996"/>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59536" y="4741164"/>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Cybersecurity &amp; audits</a:t>
            </a:r>
          </a:p>
          <a:p>
            <a:pPr algn="l">
              <a:lnSpc>
                <a:spcPct val="124000"/>
              </a:lnSpc>
              <a:spcBef>
                <a:spcPts val="600"/>
              </a:spcBef>
              <a:spcAft>
                <a:spcPts val="0"/>
              </a:spcAft>
            </a:pPr>
            <a:r>
              <a:rPr sz="1000" b="0">
                <a:solidFill>
                  <a:srgbClr val="B6C2D4"/>
                </a:solidFill>
                <a:latin typeface="Helvetica Neue"/>
              </a:rPr>
              <a:t>Penetration testing, vulnerability assessment, application hardening, compliance support and ongoing security monitoring.</a:t>
            </a:r>
          </a:p>
        </p:txBody>
      </p:sp>
      <p:sp>
        <p:nvSpPr>
          <p:cNvPr id="14" name="Rounded Rectangle 13"/>
          <p:cNvSpPr/>
          <p:nvPr/>
        </p:nvSpPr>
        <p:spPr>
          <a:xfrm>
            <a:off x="4362602" y="4539996"/>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63770" y="4741164"/>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Cloud, DevOps &amp; hosting</a:t>
            </a:r>
          </a:p>
          <a:p>
            <a:pPr algn="l">
              <a:lnSpc>
                <a:spcPct val="124000"/>
              </a:lnSpc>
              <a:spcBef>
                <a:spcPts val="600"/>
              </a:spcBef>
              <a:spcAft>
                <a:spcPts val="0"/>
              </a:spcAft>
            </a:pPr>
            <a:r>
              <a:rPr sz="1000" b="0">
                <a:solidFill>
                  <a:srgbClr val="B6C2D4"/>
                </a:solidFill>
                <a:latin typeface="Helvetica Neue"/>
              </a:rPr>
              <a:t>AWS, Azure, Google Cloud and private VPS deployments — containerised, auto-scaling, monitored and backed up, with maintenance included.</a:t>
            </a:r>
          </a:p>
        </p:txBody>
      </p:sp>
      <p:sp>
        <p:nvSpPr>
          <p:cNvPr id="16" name="Rounded Rectangle 15"/>
          <p:cNvSpPr/>
          <p:nvPr/>
        </p:nvSpPr>
        <p:spPr>
          <a:xfrm>
            <a:off x="8066836" y="4539996"/>
            <a:ext cx="3466490" cy="1449324"/>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268004" y="4741164"/>
            <a:ext cx="3064154" cy="1046988"/>
          </a:xfrm>
          <a:prstGeom prst="rect">
            <a:avLst/>
          </a:prstGeom>
          <a:noFill/>
        </p:spPr>
        <p:txBody>
          <a:bodyPr wrap="square" lIns="0" rIns="0" tIns="0" bIns="0" anchor="t">
            <a:spAutoFit/>
          </a:bodyPr>
          <a:lstStyle/>
          <a:p>
            <a:pPr algn="l">
              <a:lnSpc>
                <a:spcPct val="124000"/>
              </a:lnSpc>
              <a:spcAft>
                <a:spcPts val="0"/>
              </a:spcAft>
            </a:pPr>
            <a:r>
              <a:rPr sz="1400" b="1">
                <a:solidFill>
                  <a:srgbClr val="FFFFFF"/>
                </a:solidFill>
                <a:latin typeface="Helvetica Neue"/>
              </a:rPr>
              <a:t>AR/VR &amp; emerging tech</a:t>
            </a:r>
          </a:p>
          <a:p>
            <a:pPr algn="l">
              <a:lnSpc>
                <a:spcPct val="124000"/>
              </a:lnSpc>
              <a:spcBef>
                <a:spcPts val="600"/>
              </a:spcBef>
              <a:spcAft>
                <a:spcPts val="0"/>
              </a:spcAft>
            </a:pPr>
            <a:r>
              <a:rPr sz="1000" b="0">
                <a:solidFill>
                  <a:srgbClr val="B6C2D4"/>
                </a:solidFill>
                <a:latin typeface="Helvetica Neue"/>
              </a:rPr>
              <a:t>Immersive experiences with ARKit, ARCore and Unity3D — virtual showrooms, training simulations and mixed-reality applications.</a:t>
            </a:r>
          </a:p>
        </p:txBody>
      </p:sp>
      <p:sp>
        <p:nvSpPr>
          <p:cNvPr id="18" name="TextBox 17"/>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9" name="TextBox 18"/>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17</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MANAGED CLOUD HOSTING</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Hosting plans</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Managed hosting only. Platform licensing is quoted separately — talk to us for a combined price covering both.</a:t>
            </a:r>
          </a:p>
        </p:txBody>
      </p:sp>
      <p:sp>
        <p:nvSpPr>
          <p:cNvPr id="6" name="Rounded Rectangle 5"/>
          <p:cNvSpPr/>
          <p:nvPr/>
        </p:nvSpPr>
        <p:spPr>
          <a:xfrm>
            <a:off x="658368" y="2852928"/>
            <a:ext cx="3442106" cy="283464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950976" y="3127248"/>
            <a:ext cx="2856890" cy="2286000"/>
          </a:xfrm>
          <a:prstGeom prst="rect">
            <a:avLst/>
          </a:prstGeom>
          <a:noFill/>
        </p:spPr>
        <p:txBody>
          <a:bodyPr wrap="square" lIns="0" rIns="0" tIns="0" bIns="0" anchor="t">
            <a:spAutoFit/>
          </a:bodyPr>
          <a:lstStyle/>
          <a:p>
            <a:pPr algn="l">
              <a:lnSpc>
                <a:spcPct val="120000"/>
              </a:lnSpc>
              <a:spcAft>
                <a:spcPts val="0"/>
              </a:spcAft>
            </a:pPr>
            <a:r>
              <a:rPr sz="1700" b="1">
                <a:solidFill>
                  <a:srgbClr val="FFFFFF"/>
                </a:solidFill>
                <a:latin typeface="Helvetica Neue"/>
              </a:rPr>
              <a:t>Starter</a:t>
            </a:r>
          </a:p>
          <a:p>
            <a:pPr algn="l">
              <a:lnSpc>
                <a:spcPct val="120000"/>
              </a:lnSpc>
              <a:spcBef>
                <a:spcPts val="400"/>
              </a:spcBef>
              <a:spcAft>
                <a:spcPts val="0"/>
              </a:spcAft>
            </a:pPr>
            <a:r>
              <a:rPr sz="3000" b="1">
                <a:solidFill>
                  <a:srgbClr val="90C541"/>
                </a:solidFill>
                <a:latin typeface="Helvetica Neue"/>
              </a:rPr>
              <a:t>$20/mo</a:t>
            </a:r>
          </a:p>
          <a:p>
            <a:pPr algn="l">
              <a:lnSpc>
                <a:spcPct val="120000"/>
              </a:lnSpc>
              <a:spcBef>
                <a:spcPts val="400"/>
              </a:spcBef>
              <a:spcAft>
                <a:spcPts val="0"/>
              </a:spcAft>
            </a:pPr>
            <a:r>
              <a:rPr sz="1150" b="0">
                <a:solidFill>
                  <a:srgbClr val="B6C2D4"/>
                </a:solidFill>
                <a:latin typeface="Helvetica Neue"/>
              </a:rPr>
              <a:t>·  20 GB SSD storage</a:t>
            </a:r>
          </a:p>
          <a:p>
            <a:pPr algn="l">
              <a:lnSpc>
                <a:spcPct val="120000"/>
              </a:lnSpc>
              <a:spcBef>
                <a:spcPts val="400"/>
              </a:spcBef>
              <a:spcAft>
                <a:spcPts val="0"/>
              </a:spcAft>
            </a:pPr>
            <a:r>
              <a:rPr sz="1150" b="0">
                <a:solidFill>
                  <a:srgbClr val="B6C2D4"/>
                </a:solidFill>
                <a:latin typeface="Helvetica Neue"/>
              </a:rPr>
              <a:t>·  2 domain names</a:t>
            </a:r>
          </a:p>
          <a:p>
            <a:pPr algn="l">
              <a:lnSpc>
                <a:spcPct val="120000"/>
              </a:lnSpc>
              <a:spcBef>
                <a:spcPts val="400"/>
              </a:spcBef>
              <a:spcAft>
                <a:spcPts val="0"/>
              </a:spcAft>
            </a:pPr>
            <a:r>
              <a:rPr sz="1150" b="0">
                <a:solidFill>
                  <a:srgbClr val="B6C2D4"/>
                </a:solidFill>
                <a:latin typeface="Helvetica Neue"/>
              </a:rPr>
              <a:t>·  Unlimited bandwidth</a:t>
            </a:r>
          </a:p>
          <a:p>
            <a:pPr algn="l">
              <a:lnSpc>
                <a:spcPct val="120000"/>
              </a:lnSpc>
              <a:spcBef>
                <a:spcPts val="400"/>
              </a:spcBef>
              <a:spcAft>
                <a:spcPts val="0"/>
              </a:spcAft>
            </a:pPr>
            <a:r>
              <a:rPr sz="1150" b="0">
                <a:solidFill>
                  <a:srgbClr val="B6C2D4"/>
                </a:solidFill>
                <a:latin typeface="Helvetica Neue"/>
              </a:rPr>
              <a:t>·  Free SSL certificate</a:t>
            </a:r>
          </a:p>
          <a:p>
            <a:pPr algn="l">
              <a:lnSpc>
                <a:spcPct val="120000"/>
              </a:lnSpc>
              <a:spcBef>
                <a:spcPts val="400"/>
              </a:spcBef>
              <a:spcAft>
                <a:spcPts val="0"/>
              </a:spcAft>
            </a:pPr>
            <a:r>
              <a:rPr sz="1150" b="0">
                <a:solidFill>
                  <a:srgbClr val="B6C2D4"/>
                </a:solidFill>
                <a:latin typeface="Helvetica Neue"/>
              </a:rPr>
              <a:t>·  Email support</a:t>
            </a:r>
          </a:p>
        </p:txBody>
      </p:sp>
      <p:sp>
        <p:nvSpPr>
          <p:cNvPr id="8" name="Rounded Rectangle 7"/>
          <p:cNvSpPr/>
          <p:nvPr/>
        </p:nvSpPr>
        <p:spPr>
          <a:xfrm>
            <a:off x="4374794" y="2852928"/>
            <a:ext cx="3442106" cy="2834640"/>
          </a:xfrm>
          <a:prstGeom prst="roundRect">
            <a:avLst>
              <a:gd name="adj" fmla="val 8000"/>
            </a:avLst>
          </a:prstGeom>
          <a:solidFill>
            <a:srgbClr val="16233A"/>
          </a:solidFill>
          <a:ln w="12700">
            <a:solidFill>
              <a:srgbClr val="90C5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667402" y="3127248"/>
            <a:ext cx="2856890" cy="2286000"/>
          </a:xfrm>
          <a:prstGeom prst="rect">
            <a:avLst/>
          </a:prstGeom>
          <a:noFill/>
        </p:spPr>
        <p:txBody>
          <a:bodyPr wrap="square" lIns="0" rIns="0" tIns="0" bIns="0" anchor="t">
            <a:spAutoFit/>
          </a:bodyPr>
          <a:lstStyle/>
          <a:p>
            <a:pPr algn="l">
              <a:lnSpc>
                <a:spcPct val="120000"/>
              </a:lnSpc>
              <a:spcAft>
                <a:spcPts val="0"/>
              </a:spcAft>
            </a:pPr>
            <a:r>
              <a:rPr sz="1700" b="1">
                <a:solidFill>
                  <a:srgbClr val="FFFFFF"/>
                </a:solidFill>
                <a:latin typeface="Helvetica Neue"/>
              </a:rPr>
              <a:t>Professional</a:t>
            </a:r>
          </a:p>
          <a:p>
            <a:pPr algn="l">
              <a:lnSpc>
                <a:spcPct val="120000"/>
              </a:lnSpc>
              <a:spcBef>
                <a:spcPts val="400"/>
              </a:spcBef>
              <a:spcAft>
                <a:spcPts val="0"/>
              </a:spcAft>
            </a:pPr>
            <a:r>
              <a:rPr sz="3000" b="1">
                <a:solidFill>
                  <a:srgbClr val="90C541"/>
                </a:solidFill>
                <a:latin typeface="Helvetica Neue"/>
              </a:rPr>
              <a:t>$35/mo</a:t>
            </a:r>
          </a:p>
          <a:p>
            <a:pPr algn="l">
              <a:lnSpc>
                <a:spcPct val="120000"/>
              </a:lnSpc>
              <a:spcBef>
                <a:spcPts val="400"/>
              </a:spcBef>
              <a:spcAft>
                <a:spcPts val="0"/>
              </a:spcAft>
            </a:pPr>
            <a:r>
              <a:rPr sz="1150" b="0">
                <a:solidFill>
                  <a:srgbClr val="B6C2D4"/>
                </a:solidFill>
                <a:latin typeface="Helvetica Neue"/>
              </a:rPr>
              <a:t>·  50 GB SSD storage</a:t>
            </a:r>
          </a:p>
          <a:p>
            <a:pPr algn="l">
              <a:lnSpc>
                <a:spcPct val="120000"/>
              </a:lnSpc>
              <a:spcBef>
                <a:spcPts val="400"/>
              </a:spcBef>
              <a:spcAft>
                <a:spcPts val="0"/>
              </a:spcAft>
            </a:pPr>
            <a:r>
              <a:rPr sz="1150" b="0">
                <a:solidFill>
                  <a:srgbClr val="B6C2D4"/>
                </a:solidFill>
                <a:latin typeface="Helvetica Neue"/>
              </a:rPr>
              <a:t>·  5 domain names</a:t>
            </a:r>
          </a:p>
          <a:p>
            <a:pPr algn="l">
              <a:lnSpc>
                <a:spcPct val="120000"/>
              </a:lnSpc>
              <a:spcBef>
                <a:spcPts val="400"/>
              </a:spcBef>
              <a:spcAft>
                <a:spcPts val="0"/>
              </a:spcAft>
            </a:pPr>
            <a:r>
              <a:rPr sz="1150" b="0">
                <a:solidFill>
                  <a:srgbClr val="B6C2D4"/>
                </a:solidFill>
                <a:latin typeface="Helvetica Neue"/>
              </a:rPr>
              <a:t>·  Unlimited bandwidth</a:t>
            </a:r>
          </a:p>
          <a:p>
            <a:pPr algn="l">
              <a:lnSpc>
                <a:spcPct val="120000"/>
              </a:lnSpc>
              <a:spcBef>
                <a:spcPts val="400"/>
              </a:spcBef>
              <a:spcAft>
                <a:spcPts val="0"/>
              </a:spcAft>
            </a:pPr>
            <a:r>
              <a:rPr sz="1150" b="0">
                <a:solidFill>
                  <a:srgbClr val="B6C2D4"/>
                </a:solidFill>
                <a:latin typeface="Helvetica Neue"/>
              </a:rPr>
              <a:t>·  Free SSL &amp; CDN</a:t>
            </a:r>
          </a:p>
          <a:p>
            <a:pPr algn="l">
              <a:lnSpc>
                <a:spcPct val="120000"/>
              </a:lnSpc>
              <a:spcBef>
                <a:spcPts val="400"/>
              </a:spcBef>
              <a:spcAft>
                <a:spcPts val="0"/>
              </a:spcAft>
            </a:pPr>
            <a:r>
              <a:rPr sz="1150" b="0">
                <a:solidFill>
                  <a:srgbClr val="B6C2D4"/>
                </a:solidFill>
                <a:latin typeface="Helvetica Neue"/>
              </a:rPr>
              <a:t>·  Priority support</a:t>
            </a:r>
          </a:p>
        </p:txBody>
      </p:sp>
      <p:sp>
        <p:nvSpPr>
          <p:cNvPr id="10" name="Rounded Rectangle 9"/>
          <p:cNvSpPr/>
          <p:nvPr/>
        </p:nvSpPr>
        <p:spPr>
          <a:xfrm>
            <a:off x="8091220" y="2852928"/>
            <a:ext cx="3442106" cy="283464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383828" y="3127248"/>
            <a:ext cx="2856890" cy="2286000"/>
          </a:xfrm>
          <a:prstGeom prst="rect">
            <a:avLst/>
          </a:prstGeom>
          <a:noFill/>
        </p:spPr>
        <p:txBody>
          <a:bodyPr wrap="square" lIns="0" rIns="0" tIns="0" bIns="0" anchor="t">
            <a:spAutoFit/>
          </a:bodyPr>
          <a:lstStyle/>
          <a:p>
            <a:pPr algn="l">
              <a:lnSpc>
                <a:spcPct val="120000"/>
              </a:lnSpc>
              <a:spcAft>
                <a:spcPts val="0"/>
              </a:spcAft>
            </a:pPr>
            <a:r>
              <a:rPr sz="1700" b="1">
                <a:solidFill>
                  <a:srgbClr val="FFFFFF"/>
                </a:solidFill>
                <a:latin typeface="Helvetica Neue"/>
              </a:rPr>
              <a:t>Enterprise</a:t>
            </a:r>
          </a:p>
          <a:p>
            <a:pPr algn="l">
              <a:lnSpc>
                <a:spcPct val="120000"/>
              </a:lnSpc>
              <a:spcBef>
                <a:spcPts val="400"/>
              </a:spcBef>
              <a:spcAft>
                <a:spcPts val="0"/>
              </a:spcAft>
            </a:pPr>
            <a:r>
              <a:rPr sz="3000" b="1">
                <a:solidFill>
                  <a:srgbClr val="90C541"/>
                </a:solidFill>
                <a:latin typeface="Helvetica Neue"/>
              </a:rPr>
              <a:t>$50/mo</a:t>
            </a:r>
          </a:p>
          <a:p>
            <a:pPr algn="l">
              <a:lnSpc>
                <a:spcPct val="120000"/>
              </a:lnSpc>
              <a:spcBef>
                <a:spcPts val="400"/>
              </a:spcBef>
              <a:spcAft>
                <a:spcPts val="0"/>
              </a:spcAft>
            </a:pPr>
            <a:r>
              <a:rPr sz="1150" b="0">
                <a:solidFill>
                  <a:srgbClr val="B6C2D4"/>
                </a:solidFill>
                <a:latin typeface="Helvetica Neue"/>
              </a:rPr>
              <a:t>·  Unlimited storage</a:t>
            </a:r>
          </a:p>
          <a:p>
            <a:pPr algn="l">
              <a:lnSpc>
                <a:spcPct val="120000"/>
              </a:lnSpc>
              <a:spcBef>
                <a:spcPts val="400"/>
              </a:spcBef>
              <a:spcAft>
                <a:spcPts val="0"/>
              </a:spcAft>
            </a:pPr>
            <a:r>
              <a:rPr sz="1150" b="0">
                <a:solidFill>
                  <a:srgbClr val="B6C2D4"/>
                </a:solidFill>
                <a:latin typeface="Helvetica Neue"/>
              </a:rPr>
              <a:t>·  Unlimited domains</a:t>
            </a:r>
          </a:p>
          <a:p>
            <a:pPr algn="l">
              <a:lnSpc>
                <a:spcPct val="120000"/>
              </a:lnSpc>
              <a:spcBef>
                <a:spcPts val="400"/>
              </a:spcBef>
              <a:spcAft>
                <a:spcPts val="0"/>
              </a:spcAft>
            </a:pPr>
            <a:r>
              <a:rPr sz="1150" b="0">
                <a:solidFill>
                  <a:srgbClr val="B6C2D4"/>
                </a:solidFill>
                <a:latin typeface="Helvetica Neue"/>
              </a:rPr>
              <a:t>·  Unlimited bandwidth</a:t>
            </a:r>
          </a:p>
          <a:p>
            <a:pPr algn="l">
              <a:lnSpc>
                <a:spcPct val="120000"/>
              </a:lnSpc>
              <a:spcBef>
                <a:spcPts val="400"/>
              </a:spcBef>
              <a:spcAft>
                <a:spcPts val="0"/>
              </a:spcAft>
            </a:pPr>
            <a:r>
              <a:rPr sz="1150" b="0">
                <a:solidFill>
                  <a:srgbClr val="B6C2D4"/>
                </a:solidFill>
                <a:latin typeface="Helvetica Neue"/>
              </a:rPr>
              <a:t>·  Advanced security</a:t>
            </a:r>
          </a:p>
          <a:p>
            <a:pPr algn="l">
              <a:lnSpc>
                <a:spcPct val="120000"/>
              </a:lnSpc>
              <a:spcBef>
                <a:spcPts val="400"/>
              </a:spcBef>
              <a:spcAft>
                <a:spcPts val="0"/>
              </a:spcAft>
            </a:pPr>
            <a:r>
              <a:rPr sz="1150" b="0">
                <a:solidFill>
                  <a:srgbClr val="B6C2D4"/>
                </a:solidFill>
                <a:latin typeface="Helvetica Neue"/>
              </a:rPr>
              <a:t>·  24/7 premium support</a:t>
            </a:r>
          </a:p>
        </p:txBody>
      </p:sp>
      <p:sp>
        <p:nvSpPr>
          <p:cNvPr id="12" name="TextBox 11"/>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3" name="TextBox 12"/>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18</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Rectangle 1"/>
          <p:cNvSpPr/>
          <p:nvPr/>
        </p:nvSpPr>
        <p:spPr>
          <a:xfrm>
            <a:off x="0" y="0"/>
            <a:ext cx="12191695" cy="6858000"/>
          </a:xfrm>
          <a:prstGeom prst="rect">
            <a:avLst/>
          </a:prstGeom>
          <a:solidFill>
            <a:srgbClr val="111C3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3108960"/>
            <a:ext cx="12191695" cy="3749040"/>
          </a:xfrm>
          <a:prstGeom prst="rect">
            <a:avLst/>
          </a:prstGeom>
          <a:solidFill>
            <a:srgbClr val="0B12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4" name="Picture 3" descr="logo-horizontal-light-1024.png"/>
          <p:cNvPicPr>
            <a:picLocks noChangeAspect="1"/>
          </p:cNvPicPr>
          <p:nvPr/>
        </p:nvPicPr>
        <p:blipFill>
          <a:blip r:embed="rId2"/>
          <a:stretch>
            <a:fillRect/>
          </a:stretch>
        </p:blipFill>
        <p:spPr>
          <a:xfrm>
            <a:off x="658368" y="658368"/>
            <a:ext cx="2651760" cy="655141"/>
          </a:xfrm>
          <a:prstGeom prst="rect">
            <a:avLst/>
          </a:prstGeom>
        </p:spPr>
      </p:pic>
      <p:sp>
        <p:nvSpPr>
          <p:cNvPr id="5" name="Rectangle 4"/>
          <p:cNvSpPr/>
          <p:nvPr/>
        </p:nvSpPr>
        <p:spPr>
          <a:xfrm>
            <a:off x="658368" y="2148840"/>
            <a:ext cx="1463040" cy="635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658368" y="2560320"/>
            <a:ext cx="10058400" cy="1188720"/>
          </a:xfrm>
          <a:prstGeom prst="rect">
            <a:avLst/>
          </a:prstGeom>
          <a:noFill/>
        </p:spPr>
        <p:txBody>
          <a:bodyPr wrap="square" lIns="0" rIns="0" tIns="0" bIns="0" anchor="t">
            <a:spAutoFit/>
          </a:bodyPr>
          <a:lstStyle/>
          <a:p>
            <a:pPr algn="l">
              <a:lnSpc>
                <a:spcPct val="108000"/>
              </a:lnSpc>
              <a:spcAft>
                <a:spcPts val="0"/>
              </a:spcAft>
            </a:pPr>
            <a:r>
              <a:rPr sz="3600" b="1">
                <a:solidFill>
                  <a:srgbClr val="FFFFFF"/>
                </a:solidFill>
                <a:latin typeface="Helvetica Neue"/>
              </a:rPr>
              <a:t>Tell us what you need — we'll show</a:t>
            </a:r>
          </a:p>
          <a:p>
            <a:pPr algn="l">
              <a:lnSpc>
                <a:spcPct val="108000"/>
              </a:lnSpc>
              <a:spcAft>
                <a:spcPts val="0"/>
              </a:spcAft>
            </a:pPr>
            <a:r>
              <a:rPr sz="3600" b="1">
                <a:solidFill>
                  <a:srgbClr val="FFFFFF"/>
                </a:solidFill>
                <a:latin typeface="Helvetica Neue"/>
              </a:rPr>
              <a:t>you what's already built.</a:t>
            </a:r>
          </a:p>
        </p:txBody>
      </p:sp>
      <p:sp>
        <p:nvSpPr>
          <p:cNvPr id="7" name="Rounded Rectangle 6"/>
          <p:cNvSpPr/>
          <p:nvPr/>
        </p:nvSpPr>
        <p:spPr>
          <a:xfrm>
            <a:off x="658368" y="4160520"/>
            <a:ext cx="3490874" cy="96012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96112" y="4343400"/>
            <a:ext cx="3015386" cy="640080"/>
          </a:xfrm>
          <a:prstGeom prst="rect">
            <a:avLst/>
          </a:prstGeom>
          <a:noFill/>
        </p:spPr>
        <p:txBody>
          <a:bodyPr wrap="square" lIns="0" rIns="0" tIns="0" bIns="0" anchor="t">
            <a:spAutoFit/>
          </a:bodyPr>
          <a:lstStyle/>
          <a:p>
            <a:pPr algn="l">
              <a:lnSpc>
                <a:spcPct val="118000"/>
              </a:lnSpc>
              <a:spcAft>
                <a:spcPts val="0"/>
              </a:spcAft>
            </a:pPr>
            <a:r>
              <a:rPr sz="950" b="1">
                <a:solidFill>
                  <a:srgbClr val="93A3B8"/>
                </a:solidFill>
                <a:latin typeface="Helvetica Neue"/>
              </a:rPr>
              <a:t>COMPANY</a:t>
            </a:r>
          </a:p>
          <a:p>
            <a:pPr algn="l">
              <a:lnSpc>
                <a:spcPct val="118000"/>
              </a:lnSpc>
              <a:spcBef>
                <a:spcPts val="400"/>
              </a:spcBef>
              <a:spcAft>
                <a:spcPts val="0"/>
              </a:spcAft>
            </a:pPr>
            <a:r>
              <a:rPr sz="1200" b="1">
                <a:solidFill>
                  <a:srgbClr val="FFFFFF"/>
                </a:solidFill>
                <a:latin typeface="Helvetica Neue"/>
              </a:rPr>
              <a:t>Techcible Inc.</a:t>
            </a:r>
          </a:p>
        </p:txBody>
      </p:sp>
      <p:sp>
        <p:nvSpPr>
          <p:cNvPr id="9" name="Rounded Rectangle 8"/>
          <p:cNvSpPr/>
          <p:nvPr/>
        </p:nvSpPr>
        <p:spPr>
          <a:xfrm>
            <a:off x="4350410" y="4160520"/>
            <a:ext cx="3490874" cy="96012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88154" y="4343400"/>
            <a:ext cx="3015386" cy="640080"/>
          </a:xfrm>
          <a:prstGeom prst="rect">
            <a:avLst/>
          </a:prstGeom>
          <a:noFill/>
        </p:spPr>
        <p:txBody>
          <a:bodyPr wrap="square" lIns="0" rIns="0" tIns="0" bIns="0" anchor="t">
            <a:spAutoFit/>
          </a:bodyPr>
          <a:lstStyle/>
          <a:p>
            <a:pPr algn="l">
              <a:lnSpc>
                <a:spcPct val="118000"/>
              </a:lnSpc>
              <a:spcAft>
                <a:spcPts val="0"/>
              </a:spcAft>
            </a:pPr>
            <a:r>
              <a:rPr sz="950" b="1">
                <a:solidFill>
                  <a:srgbClr val="93A3B8"/>
                </a:solidFill>
                <a:latin typeface="Helvetica Neue"/>
              </a:rPr>
              <a:t>WEB</a:t>
            </a:r>
          </a:p>
          <a:p>
            <a:pPr algn="l">
              <a:lnSpc>
                <a:spcPct val="118000"/>
              </a:lnSpc>
              <a:spcBef>
                <a:spcPts val="400"/>
              </a:spcBef>
              <a:spcAft>
                <a:spcPts val="0"/>
              </a:spcAft>
            </a:pPr>
            <a:r>
              <a:rPr sz="1200" b="1">
                <a:solidFill>
                  <a:srgbClr val="FFFFFF"/>
                </a:solidFill>
                <a:latin typeface="Helvetica Neue"/>
              </a:rPr>
              <a:t>techcible.com · techcible.in</a:t>
            </a:r>
          </a:p>
        </p:txBody>
      </p:sp>
      <p:sp>
        <p:nvSpPr>
          <p:cNvPr id="11" name="Rounded Rectangle 10"/>
          <p:cNvSpPr/>
          <p:nvPr/>
        </p:nvSpPr>
        <p:spPr>
          <a:xfrm>
            <a:off x="8042452" y="4160520"/>
            <a:ext cx="3490874" cy="96012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280196" y="4343400"/>
            <a:ext cx="3015386" cy="640080"/>
          </a:xfrm>
          <a:prstGeom prst="rect">
            <a:avLst/>
          </a:prstGeom>
          <a:noFill/>
        </p:spPr>
        <p:txBody>
          <a:bodyPr wrap="square" lIns="0" rIns="0" tIns="0" bIns="0" anchor="t">
            <a:spAutoFit/>
          </a:bodyPr>
          <a:lstStyle/>
          <a:p>
            <a:pPr algn="l">
              <a:lnSpc>
                <a:spcPct val="118000"/>
              </a:lnSpc>
              <a:spcAft>
                <a:spcPts val="0"/>
              </a:spcAft>
            </a:pPr>
            <a:r>
              <a:rPr sz="950" b="1">
                <a:solidFill>
                  <a:srgbClr val="93A3B8"/>
                </a:solidFill>
                <a:latin typeface="Helvetica Neue"/>
              </a:rPr>
              <a:t>EMAIL</a:t>
            </a:r>
          </a:p>
          <a:p>
            <a:pPr algn="l">
              <a:lnSpc>
                <a:spcPct val="118000"/>
              </a:lnSpc>
              <a:spcBef>
                <a:spcPts val="400"/>
              </a:spcBef>
              <a:spcAft>
                <a:spcPts val="0"/>
              </a:spcAft>
            </a:pPr>
            <a:r>
              <a:rPr sz="1200" b="1">
                <a:solidFill>
                  <a:srgbClr val="FFFFFF"/>
                </a:solidFill>
                <a:latin typeface="Helvetica Neue"/>
              </a:rPr>
              <a:t>info@techcible.com</a:t>
            </a:r>
          </a:p>
        </p:txBody>
      </p:sp>
      <p:sp>
        <p:nvSpPr>
          <p:cNvPr id="13" name="Rounded Rectangle 12"/>
          <p:cNvSpPr/>
          <p:nvPr/>
        </p:nvSpPr>
        <p:spPr>
          <a:xfrm>
            <a:off x="658368" y="5321808"/>
            <a:ext cx="3490874" cy="96012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896112" y="5504688"/>
            <a:ext cx="3015386" cy="640080"/>
          </a:xfrm>
          <a:prstGeom prst="rect">
            <a:avLst/>
          </a:prstGeom>
          <a:noFill/>
        </p:spPr>
        <p:txBody>
          <a:bodyPr wrap="square" lIns="0" rIns="0" tIns="0" bIns="0" anchor="t">
            <a:spAutoFit/>
          </a:bodyPr>
          <a:lstStyle/>
          <a:p>
            <a:pPr algn="l">
              <a:lnSpc>
                <a:spcPct val="118000"/>
              </a:lnSpc>
              <a:spcAft>
                <a:spcPts val="0"/>
              </a:spcAft>
            </a:pPr>
            <a:r>
              <a:rPr sz="950" b="1">
                <a:solidFill>
                  <a:srgbClr val="93A3B8"/>
                </a:solidFill>
                <a:latin typeface="Helvetica Neue"/>
              </a:rPr>
              <a:t>OFFICE</a:t>
            </a:r>
          </a:p>
          <a:p>
            <a:pPr algn="l">
              <a:lnSpc>
                <a:spcPct val="118000"/>
              </a:lnSpc>
              <a:spcBef>
                <a:spcPts val="400"/>
              </a:spcBef>
              <a:spcAft>
                <a:spcPts val="0"/>
              </a:spcAft>
            </a:pPr>
            <a:r>
              <a:rPr sz="1200" b="1">
                <a:solidFill>
                  <a:srgbClr val="FFFFFF"/>
                </a:solidFill>
                <a:latin typeface="Helvetica Neue"/>
              </a:rPr>
              <a:t>Nahar Shopping Plaza, Powai, Mumbai, India</a:t>
            </a:r>
          </a:p>
        </p:txBody>
      </p:sp>
      <p:sp>
        <p:nvSpPr>
          <p:cNvPr id="15" name="Rounded Rectangle 14"/>
          <p:cNvSpPr/>
          <p:nvPr/>
        </p:nvSpPr>
        <p:spPr>
          <a:xfrm>
            <a:off x="4350410" y="5321808"/>
            <a:ext cx="3490874" cy="96012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588154" y="5504688"/>
            <a:ext cx="3015386" cy="640080"/>
          </a:xfrm>
          <a:prstGeom prst="rect">
            <a:avLst/>
          </a:prstGeom>
          <a:noFill/>
        </p:spPr>
        <p:txBody>
          <a:bodyPr wrap="square" lIns="0" rIns="0" tIns="0" bIns="0" anchor="t">
            <a:spAutoFit/>
          </a:bodyPr>
          <a:lstStyle/>
          <a:p>
            <a:pPr algn="l">
              <a:lnSpc>
                <a:spcPct val="118000"/>
              </a:lnSpc>
              <a:spcAft>
                <a:spcPts val="0"/>
              </a:spcAft>
            </a:pPr>
            <a:r>
              <a:rPr sz="950" b="1">
                <a:solidFill>
                  <a:srgbClr val="93A3B8"/>
                </a:solidFill>
                <a:latin typeface="Helvetica Neue"/>
              </a:rPr>
              <a:t>PHONE</a:t>
            </a:r>
          </a:p>
          <a:p>
            <a:pPr algn="l">
              <a:lnSpc>
                <a:spcPct val="118000"/>
              </a:lnSpc>
              <a:spcBef>
                <a:spcPts val="400"/>
              </a:spcBef>
              <a:spcAft>
                <a:spcPts val="0"/>
              </a:spcAft>
            </a:pPr>
            <a:r>
              <a:rPr sz="1200" b="1">
                <a:solidFill>
                  <a:srgbClr val="FFFFFF"/>
                </a:solidFill>
                <a:latin typeface="Helvetica Neue"/>
              </a:rPr>
              <a:t>+91 73877 45702</a:t>
            </a:r>
          </a:p>
        </p:txBody>
      </p:sp>
      <p:sp>
        <p:nvSpPr>
          <p:cNvPr id="17" name="Rounded Rectangle 16"/>
          <p:cNvSpPr/>
          <p:nvPr/>
        </p:nvSpPr>
        <p:spPr>
          <a:xfrm>
            <a:off x="8042452" y="5321808"/>
            <a:ext cx="3490874" cy="96012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8280196" y="5504688"/>
            <a:ext cx="3015386" cy="640080"/>
          </a:xfrm>
          <a:prstGeom prst="rect">
            <a:avLst/>
          </a:prstGeom>
          <a:noFill/>
        </p:spPr>
        <p:txBody>
          <a:bodyPr wrap="square" lIns="0" rIns="0" tIns="0" bIns="0" anchor="t">
            <a:spAutoFit/>
          </a:bodyPr>
          <a:lstStyle/>
          <a:p>
            <a:pPr algn="l">
              <a:lnSpc>
                <a:spcPct val="118000"/>
              </a:lnSpc>
              <a:spcAft>
                <a:spcPts val="0"/>
              </a:spcAft>
            </a:pPr>
            <a:r>
              <a:rPr sz="950" b="1">
                <a:solidFill>
                  <a:srgbClr val="93A3B8"/>
                </a:solidFill>
                <a:latin typeface="Helvetica Neue"/>
              </a:rPr>
              <a:t>HOURS</a:t>
            </a:r>
          </a:p>
          <a:p>
            <a:pPr algn="l">
              <a:lnSpc>
                <a:spcPct val="118000"/>
              </a:lnSpc>
              <a:spcBef>
                <a:spcPts val="400"/>
              </a:spcBef>
              <a:spcAft>
                <a:spcPts val="0"/>
              </a:spcAft>
            </a:pPr>
            <a:r>
              <a:rPr sz="1200" b="1">
                <a:solidFill>
                  <a:srgbClr val="FFFFFF"/>
                </a:solidFill>
                <a:latin typeface="Helvetica Neue"/>
              </a:rPr>
              <a:t>Monday – Saturday, 10:00 – 17:00 IST</a:t>
            </a:r>
          </a:p>
        </p:txBody>
      </p:sp>
      <p:sp>
        <p:nvSpPr>
          <p:cNvPr id="19" name="Rectangle 18"/>
          <p:cNvSpPr/>
          <p:nvPr/>
        </p:nvSpPr>
        <p:spPr>
          <a:xfrm>
            <a:off x="0" y="6711696"/>
            <a:ext cx="12191695" cy="146304"/>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ABOUT</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At a glance</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Techcible Inc. builds and operates a complete enterprise software suite — all of it live in production today, and all of it available to buy, licence or subscribe to.</a:t>
            </a:r>
          </a:p>
        </p:txBody>
      </p:sp>
      <p:sp>
        <p:nvSpPr>
          <p:cNvPr id="6" name="Rounded Rectangle 5"/>
          <p:cNvSpPr/>
          <p:nvPr/>
        </p:nvSpPr>
        <p:spPr>
          <a:xfrm>
            <a:off x="658368" y="2852928"/>
            <a:ext cx="1644853" cy="13716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59536" y="3108960"/>
            <a:ext cx="1242517" cy="914400"/>
          </a:xfrm>
          <a:prstGeom prst="rect">
            <a:avLst/>
          </a:prstGeom>
          <a:noFill/>
        </p:spPr>
        <p:txBody>
          <a:bodyPr wrap="square" lIns="0" rIns="0" tIns="0" bIns="0" anchor="t">
            <a:spAutoFit/>
          </a:bodyPr>
          <a:lstStyle/>
          <a:p>
            <a:pPr algn="l">
              <a:lnSpc>
                <a:spcPct val="110000"/>
              </a:lnSpc>
              <a:spcAft>
                <a:spcPts val="0"/>
              </a:spcAft>
            </a:pPr>
            <a:r>
              <a:rPr sz="3000" b="1">
                <a:solidFill>
                  <a:srgbClr val="FFFFFF"/>
                </a:solidFill>
                <a:latin typeface="Helvetica Neue"/>
              </a:rPr>
              <a:t>40</a:t>
            </a:r>
          </a:p>
          <a:p>
            <a:pPr algn="l">
              <a:lnSpc>
                <a:spcPct val="110000"/>
              </a:lnSpc>
              <a:spcBef>
                <a:spcPts val="600"/>
              </a:spcBef>
              <a:spcAft>
                <a:spcPts val="0"/>
              </a:spcAft>
            </a:pPr>
            <a:r>
              <a:rPr sz="950" b="1">
                <a:solidFill>
                  <a:srgbClr val="93A3B8"/>
                </a:solidFill>
                <a:latin typeface="Helvetica Neue"/>
              </a:rPr>
              <a:t>CORE MODULES</a:t>
            </a:r>
          </a:p>
        </p:txBody>
      </p:sp>
      <p:sp>
        <p:nvSpPr>
          <p:cNvPr id="8" name="Rounded Rectangle 7"/>
          <p:cNvSpPr/>
          <p:nvPr/>
        </p:nvSpPr>
        <p:spPr>
          <a:xfrm>
            <a:off x="2504389" y="2852928"/>
            <a:ext cx="1644853" cy="13716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705557" y="3108960"/>
            <a:ext cx="1242517" cy="914400"/>
          </a:xfrm>
          <a:prstGeom prst="rect">
            <a:avLst/>
          </a:prstGeom>
          <a:noFill/>
        </p:spPr>
        <p:txBody>
          <a:bodyPr wrap="square" lIns="0" rIns="0" tIns="0" bIns="0" anchor="t">
            <a:spAutoFit/>
          </a:bodyPr>
          <a:lstStyle/>
          <a:p>
            <a:pPr algn="l">
              <a:lnSpc>
                <a:spcPct val="110000"/>
              </a:lnSpc>
              <a:spcAft>
                <a:spcPts val="0"/>
              </a:spcAft>
            </a:pPr>
            <a:r>
              <a:rPr sz="3000" b="1">
                <a:solidFill>
                  <a:srgbClr val="FFFFFF"/>
                </a:solidFill>
                <a:latin typeface="Helvetica Neue"/>
              </a:rPr>
              <a:t>100+</a:t>
            </a:r>
          </a:p>
          <a:p>
            <a:pPr algn="l">
              <a:lnSpc>
                <a:spcPct val="110000"/>
              </a:lnSpc>
              <a:spcBef>
                <a:spcPts val="600"/>
              </a:spcBef>
              <a:spcAft>
                <a:spcPts val="0"/>
              </a:spcAft>
            </a:pPr>
            <a:r>
              <a:rPr sz="950" b="1">
                <a:solidFill>
                  <a:srgbClr val="93A3B8"/>
                </a:solidFill>
                <a:latin typeface="Helvetica Neue"/>
              </a:rPr>
              <a:t>ADMIN SCREENS</a:t>
            </a:r>
          </a:p>
        </p:txBody>
      </p:sp>
      <p:sp>
        <p:nvSpPr>
          <p:cNvPr id="10" name="Rounded Rectangle 9"/>
          <p:cNvSpPr/>
          <p:nvPr/>
        </p:nvSpPr>
        <p:spPr>
          <a:xfrm>
            <a:off x="4350410" y="2852928"/>
            <a:ext cx="1644853" cy="13716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51578" y="3108960"/>
            <a:ext cx="1242517" cy="914400"/>
          </a:xfrm>
          <a:prstGeom prst="rect">
            <a:avLst/>
          </a:prstGeom>
          <a:noFill/>
        </p:spPr>
        <p:txBody>
          <a:bodyPr wrap="square" lIns="0" rIns="0" tIns="0" bIns="0" anchor="t">
            <a:spAutoFit/>
          </a:bodyPr>
          <a:lstStyle/>
          <a:p>
            <a:pPr algn="l">
              <a:lnSpc>
                <a:spcPct val="110000"/>
              </a:lnSpc>
              <a:spcAft>
                <a:spcPts val="0"/>
              </a:spcAft>
            </a:pPr>
            <a:r>
              <a:rPr sz="3000" b="1">
                <a:solidFill>
                  <a:srgbClr val="FFFFFF"/>
                </a:solidFill>
                <a:latin typeface="Helvetica Neue"/>
              </a:rPr>
              <a:t>6</a:t>
            </a:r>
          </a:p>
          <a:p>
            <a:pPr algn="l">
              <a:lnSpc>
                <a:spcPct val="110000"/>
              </a:lnSpc>
              <a:spcBef>
                <a:spcPts val="600"/>
              </a:spcBef>
              <a:spcAft>
                <a:spcPts val="0"/>
              </a:spcAft>
            </a:pPr>
            <a:r>
              <a:rPr sz="950" b="1">
                <a:solidFill>
                  <a:srgbClr val="93A3B8"/>
                </a:solidFill>
                <a:latin typeface="Helvetica Neue"/>
              </a:rPr>
              <a:t>SHIPPING PRODUCTS</a:t>
            </a:r>
          </a:p>
        </p:txBody>
      </p:sp>
      <p:sp>
        <p:nvSpPr>
          <p:cNvPr id="12" name="Rounded Rectangle 11"/>
          <p:cNvSpPr/>
          <p:nvPr/>
        </p:nvSpPr>
        <p:spPr>
          <a:xfrm>
            <a:off x="6196431" y="2852928"/>
            <a:ext cx="1644853" cy="13716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397599" y="3108960"/>
            <a:ext cx="1242517" cy="914400"/>
          </a:xfrm>
          <a:prstGeom prst="rect">
            <a:avLst/>
          </a:prstGeom>
          <a:noFill/>
        </p:spPr>
        <p:txBody>
          <a:bodyPr wrap="square" lIns="0" rIns="0" tIns="0" bIns="0" anchor="t">
            <a:spAutoFit/>
          </a:bodyPr>
          <a:lstStyle/>
          <a:p>
            <a:pPr algn="l">
              <a:lnSpc>
                <a:spcPct val="110000"/>
              </a:lnSpc>
              <a:spcAft>
                <a:spcPts val="0"/>
              </a:spcAft>
            </a:pPr>
            <a:r>
              <a:rPr sz="3000" b="1">
                <a:solidFill>
                  <a:srgbClr val="FFFFFF"/>
                </a:solidFill>
                <a:latin typeface="Helvetica Neue"/>
              </a:rPr>
              <a:t>3</a:t>
            </a:r>
          </a:p>
          <a:p>
            <a:pPr algn="l">
              <a:lnSpc>
                <a:spcPct val="110000"/>
              </a:lnSpc>
              <a:spcBef>
                <a:spcPts val="600"/>
              </a:spcBef>
              <a:spcAft>
                <a:spcPts val="0"/>
              </a:spcAft>
            </a:pPr>
            <a:r>
              <a:rPr sz="950" b="1">
                <a:solidFill>
                  <a:srgbClr val="93A3B8"/>
                </a:solidFill>
                <a:latin typeface="Helvetica Neue"/>
              </a:rPr>
              <a:t>MOBILE APPS LIVE</a:t>
            </a:r>
          </a:p>
        </p:txBody>
      </p:sp>
      <p:sp>
        <p:nvSpPr>
          <p:cNvPr id="14" name="Rounded Rectangle 13"/>
          <p:cNvSpPr/>
          <p:nvPr/>
        </p:nvSpPr>
        <p:spPr>
          <a:xfrm>
            <a:off x="8042452" y="2852928"/>
            <a:ext cx="1644853" cy="13716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243620" y="3108960"/>
            <a:ext cx="1242517" cy="914400"/>
          </a:xfrm>
          <a:prstGeom prst="rect">
            <a:avLst/>
          </a:prstGeom>
          <a:noFill/>
        </p:spPr>
        <p:txBody>
          <a:bodyPr wrap="square" lIns="0" rIns="0" tIns="0" bIns="0" anchor="t">
            <a:spAutoFit/>
          </a:bodyPr>
          <a:lstStyle/>
          <a:p>
            <a:pPr algn="l">
              <a:lnSpc>
                <a:spcPct val="110000"/>
              </a:lnSpc>
              <a:spcAft>
                <a:spcPts val="0"/>
              </a:spcAft>
            </a:pPr>
            <a:r>
              <a:rPr sz="3000" b="1">
                <a:solidFill>
                  <a:srgbClr val="FFFFFF"/>
                </a:solidFill>
                <a:latin typeface="Helvetica Neue"/>
              </a:rPr>
              <a:t>4</a:t>
            </a:r>
          </a:p>
          <a:p>
            <a:pPr algn="l">
              <a:lnSpc>
                <a:spcPct val="110000"/>
              </a:lnSpc>
              <a:spcBef>
                <a:spcPts val="600"/>
              </a:spcBef>
              <a:spcAft>
                <a:spcPts val="0"/>
              </a:spcAft>
            </a:pPr>
            <a:r>
              <a:rPr sz="950" b="1">
                <a:solidFill>
                  <a:srgbClr val="93A3B8"/>
                </a:solidFill>
                <a:latin typeface="Helvetica Neue"/>
              </a:rPr>
              <a:t>LANGUAGES BUILT IN</a:t>
            </a:r>
          </a:p>
        </p:txBody>
      </p:sp>
      <p:sp>
        <p:nvSpPr>
          <p:cNvPr id="16" name="Rounded Rectangle 15"/>
          <p:cNvSpPr/>
          <p:nvPr/>
        </p:nvSpPr>
        <p:spPr>
          <a:xfrm>
            <a:off x="9888473" y="2852928"/>
            <a:ext cx="1644853" cy="13716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0089641" y="3108960"/>
            <a:ext cx="1242517" cy="914400"/>
          </a:xfrm>
          <a:prstGeom prst="rect">
            <a:avLst/>
          </a:prstGeom>
          <a:noFill/>
        </p:spPr>
        <p:txBody>
          <a:bodyPr wrap="square" lIns="0" rIns="0" tIns="0" bIns="0" anchor="t">
            <a:spAutoFit/>
          </a:bodyPr>
          <a:lstStyle/>
          <a:p>
            <a:pPr algn="l">
              <a:lnSpc>
                <a:spcPct val="110000"/>
              </a:lnSpc>
              <a:spcAft>
                <a:spcPts val="0"/>
              </a:spcAft>
            </a:pPr>
            <a:r>
              <a:rPr sz="3000" b="1">
                <a:solidFill>
                  <a:srgbClr val="FFFFFF"/>
                </a:solidFill>
                <a:latin typeface="Helvetica Neue"/>
              </a:rPr>
              <a:t>24×7</a:t>
            </a:r>
          </a:p>
          <a:p>
            <a:pPr algn="l">
              <a:lnSpc>
                <a:spcPct val="110000"/>
              </a:lnSpc>
              <a:spcBef>
                <a:spcPts val="600"/>
              </a:spcBef>
              <a:spcAft>
                <a:spcPts val="0"/>
              </a:spcAft>
            </a:pPr>
            <a:r>
              <a:rPr sz="950" b="1">
                <a:solidFill>
                  <a:srgbClr val="93A3B8"/>
                </a:solidFill>
                <a:latin typeface="Helvetica Neue"/>
              </a:rPr>
              <a:t>MONITORED UPTIME</a:t>
            </a:r>
          </a:p>
        </p:txBody>
      </p:sp>
      <p:sp>
        <p:nvSpPr>
          <p:cNvPr id="18" name="TextBox 17"/>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9" name="TextBox 18"/>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2</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HOW YOU CAN TAKE IT</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Buy it. Licence it. Or just subscribe.</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The same battle-tested codebase, offered four ways — pick the commercial model that fits your business. Every option includes onboarding, migration support and a maintenance window.</a:t>
            </a:r>
          </a:p>
        </p:txBody>
      </p:sp>
      <p:sp>
        <p:nvSpPr>
          <p:cNvPr id="6" name="Rounded Rectangle 5"/>
          <p:cNvSpPr/>
          <p:nvPr/>
        </p:nvSpPr>
        <p:spPr>
          <a:xfrm>
            <a:off x="658368" y="2852928"/>
            <a:ext cx="2540431" cy="22860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90672"/>
            <a:ext cx="2064943" cy="1810512"/>
          </a:xfrm>
          <a:prstGeom prst="rect">
            <a:avLst/>
          </a:prstGeom>
          <a:noFill/>
        </p:spPr>
        <p:txBody>
          <a:bodyPr wrap="square" lIns="0" rIns="0" tIns="0" bIns="0" anchor="t">
            <a:spAutoFit/>
          </a:bodyPr>
          <a:lstStyle/>
          <a:p>
            <a:pPr algn="l">
              <a:lnSpc>
                <a:spcPct val="124000"/>
              </a:lnSpc>
              <a:spcAft>
                <a:spcPts val="0"/>
              </a:spcAft>
            </a:pPr>
            <a:r>
              <a:rPr sz="1500" b="1">
                <a:solidFill>
                  <a:srgbClr val="FFFFFF"/>
                </a:solidFill>
                <a:latin typeface="Helvetica Neue"/>
              </a:rPr>
              <a:t>Software as a Service</a:t>
            </a:r>
          </a:p>
          <a:p>
            <a:pPr algn="l">
              <a:lnSpc>
                <a:spcPct val="124000"/>
              </a:lnSpc>
              <a:spcBef>
                <a:spcPts val="600"/>
              </a:spcBef>
              <a:spcAft>
                <a:spcPts val="0"/>
              </a:spcAft>
            </a:pPr>
            <a:r>
              <a:rPr sz="1100" b="0">
                <a:solidFill>
                  <a:srgbClr val="B6C2D4"/>
                </a:solidFill>
                <a:latin typeface="Helvetica Neue"/>
              </a:rPr>
              <a:t>Fully hosted and managed by us. Per-seat or per-instance subscription, automatic updates, backups, monitoring and support. Go live in days, not quarters.</a:t>
            </a:r>
          </a:p>
        </p:txBody>
      </p:sp>
      <p:sp>
        <p:nvSpPr>
          <p:cNvPr id="8" name="Rounded Rectangle 7"/>
          <p:cNvSpPr/>
          <p:nvPr/>
        </p:nvSpPr>
        <p:spPr>
          <a:xfrm>
            <a:off x="3436543" y="2852928"/>
            <a:ext cx="2540431" cy="22860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3674287" y="3090672"/>
            <a:ext cx="2064943" cy="1810512"/>
          </a:xfrm>
          <a:prstGeom prst="rect">
            <a:avLst/>
          </a:prstGeom>
          <a:noFill/>
        </p:spPr>
        <p:txBody>
          <a:bodyPr wrap="square" lIns="0" rIns="0" tIns="0" bIns="0" anchor="t">
            <a:spAutoFit/>
          </a:bodyPr>
          <a:lstStyle/>
          <a:p>
            <a:pPr algn="l">
              <a:lnSpc>
                <a:spcPct val="124000"/>
              </a:lnSpc>
              <a:spcAft>
                <a:spcPts val="0"/>
              </a:spcAft>
            </a:pPr>
            <a:r>
              <a:rPr sz="1500" b="1">
                <a:solidFill>
                  <a:srgbClr val="FFFFFF"/>
                </a:solidFill>
                <a:latin typeface="Helvetica Neue"/>
              </a:rPr>
              <a:t>Source-code licence</a:t>
            </a:r>
          </a:p>
          <a:p>
            <a:pPr algn="l">
              <a:lnSpc>
                <a:spcPct val="124000"/>
              </a:lnSpc>
              <a:spcBef>
                <a:spcPts val="600"/>
              </a:spcBef>
              <a:spcAft>
                <a:spcPts val="0"/>
              </a:spcAft>
            </a:pPr>
            <a:r>
              <a:rPr sz="1100" b="0">
                <a:solidFill>
                  <a:srgbClr val="B6C2D4"/>
                </a:solidFill>
                <a:latin typeface="Helvetica Neue"/>
              </a:rPr>
              <a:t>Buy the product outright. You get the full source, deployment scripts, Docker stack, database migrations and documentation — deployed on your own servers or cloud account.</a:t>
            </a:r>
          </a:p>
        </p:txBody>
      </p:sp>
      <p:sp>
        <p:nvSpPr>
          <p:cNvPr id="10" name="Rounded Rectangle 9"/>
          <p:cNvSpPr/>
          <p:nvPr/>
        </p:nvSpPr>
        <p:spPr>
          <a:xfrm>
            <a:off x="6214719" y="2852928"/>
            <a:ext cx="2540431" cy="22860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452463" y="3090672"/>
            <a:ext cx="2064943" cy="1810512"/>
          </a:xfrm>
          <a:prstGeom prst="rect">
            <a:avLst/>
          </a:prstGeom>
          <a:noFill/>
        </p:spPr>
        <p:txBody>
          <a:bodyPr wrap="square" lIns="0" rIns="0" tIns="0" bIns="0" anchor="t">
            <a:spAutoFit/>
          </a:bodyPr>
          <a:lstStyle/>
          <a:p>
            <a:pPr algn="l">
              <a:lnSpc>
                <a:spcPct val="124000"/>
              </a:lnSpc>
              <a:spcAft>
                <a:spcPts val="0"/>
              </a:spcAft>
            </a:pPr>
            <a:r>
              <a:rPr sz="1500" b="1">
                <a:solidFill>
                  <a:srgbClr val="FFFFFF"/>
                </a:solidFill>
                <a:latin typeface="Helvetica Neue"/>
              </a:rPr>
              <a:t>White-label &amp; OEM</a:t>
            </a:r>
          </a:p>
          <a:p>
            <a:pPr algn="l">
              <a:lnSpc>
                <a:spcPct val="124000"/>
              </a:lnSpc>
              <a:spcBef>
                <a:spcPts val="600"/>
              </a:spcBef>
              <a:spcAft>
                <a:spcPts val="0"/>
              </a:spcAft>
            </a:pPr>
            <a:r>
              <a:rPr sz="1100" b="0">
                <a:solidFill>
                  <a:srgbClr val="B6C2D4"/>
                </a:solidFill>
                <a:latin typeface="Helvetica Neue"/>
              </a:rPr>
              <a:t>Your brand, your domain, your app store listings. The platform already runs multiple branded instances from one codebase — colours, logo, copy, locales and feature flags are all configurable.</a:t>
            </a:r>
          </a:p>
        </p:txBody>
      </p:sp>
      <p:sp>
        <p:nvSpPr>
          <p:cNvPr id="12" name="Rounded Rectangle 11"/>
          <p:cNvSpPr/>
          <p:nvPr/>
        </p:nvSpPr>
        <p:spPr>
          <a:xfrm>
            <a:off x="8992895" y="2852928"/>
            <a:ext cx="2540431" cy="228600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9230639" y="3090672"/>
            <a:ext cx="2064943" cy="1810512"/>
          </a:xfrm>
          <a:prstGeom prst="rect">
            <a:avLst/>
          </a:prstGeom>
          <a:noFill/>
        </p:spPr>
        <p:txBody>
          <a:bodyPr wrap="square" lIns="0" rIns="0" tIns="0" bIns="0" anchor="t">
            <a:spAutoFit/>
          </a:bodyPr>
          <a:lstStyle/>
          <a:p>
            <a:pPr algn="l">
              <a:lnSpc>
                <a:spcPct val="124000"/>
              </a:lnSpc>
              <a:spcAft>
                <a:spcPts val="0"/>
              </a:spcAft>
            </a:pPr>
            <a:r>
              <a:rPr sz="1500" b="1">
                <a:solidFill>
                  <a:srgbClr val="FFFFFF"/>
                </a:solidFill>
                <a:latin typeface="Helvetica Neue"/>
              </a:rPr>
              <a:t>Custom build on top</a:t>
            </a:r>
          </a:p>
          <a:p>
            <a:pPr algn="l">
              <a:lnSpc>
                <a:spcPct val="124000"/>
              </a:lnSpc>
              <a:spcBef>
                <a:spcPts val="600"/>
              </a:spcBef>
              <a:spcAft>
                <a:spcPts val="0"/>
              </a:spcAft>
            </a:pPr>
            <a:r>
              <a:rPr sz="1100" b="0">
                <a:solidFill>
                  <a:srgbClr val="B6C2D4"/>
                </a:solidFill>
                <a:latin typeface="Helvetica Neue"/>
              </a:rPr>
              <a:t>Start from the suite and we build your differentiators — new modules, integrations, migrations from legacy systems, or a whole new product using the same proven foundations.</a:t>
            </a:r>
          </a:p>
        </p:txBody>
      </p:sp>
      <p:sp>
        <p:nvSpPr>
          <p:cNvPr id="14" name="TextBox 13"/>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5" name="TextBox 14"/>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3</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THE CATALOGUE</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Six shipping products</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All built on one shared platform — shared authentication, shared reporting, shared payments and a single operations console.</a:t>
            </a:r>
          </a:p>
        </p:txBody>
      </p:sp>
      <p:sp>
        <p:nvSpPr>
          <p:cNvPr id="6" name="Rounded Rectangle 5"/>
          <p:cNvSpPr/>
          <p:nvPr/>
        </p:nvSpPr>
        <p:spPr>
          <a:xfrm>
            <a:off x="658368" y="2852928"/>
            <a:ext cx="3466490" cy="13258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90672"/>
            <a:ext cx="2991002" cy="850392"/>
          </a:xfrm>
          <a:prstGeom prst="rect">
            <a:avLst/>
          </a:prstGeom>
          <a:noFill/>
        </p:spPr>
        <p:txBody>
          <a:bodyPr wrap="square" lIns="0" rIns="0" tIns="0" bIns="0" anchor="t">
            <a:spAutoFit/>
          </a:bodyPr>
          <a:lstStyle/>
          <a:p>
            <a:pPr algn="l">
              <a:lnSpc>
                <a:spcPct val="124000"/>
              </a:lnSpc>
              <a:spcAft>
                <a:spcPts val="0"/>
              </a:spcAft>
            </a:pPr>
            <a:r>
              <a:rPr sz="1700" b="1">
                <a:solidFill>
                  <a:srgbClr val="FFFFFF"/>
                </a:solidFill>
                <a:latin typeface="Helvetica Neue"/>
              </a:rPr>
              <a:t>Techcible ERP Suite</a:t>
            </a:r>
          </a:p>
          <a:p>
            <a:pPr algn="l">
              <a:lnSpc>
                <a:spcPct val="124000"/>
              </a:lnSpc>
              <a:spcBef>
                <a:spcPts val="600"/>
              </a:spcBef>
              <a:spcAft>
                <a:spcPts val="0"/>
              </a:spcAft>
            </a:pPr>
            <a:r>
              <a:rPr sz="1150" b="0">
                <a:solidFill>
                  <a:srgbClr val="B6C2D4"/>
                </a:solidFill>
                <a:latin typeface="Helvetica Neue"/>
              </a:rPr>
              <a:t>The flagship — 40+ modules</a:t>
            </a:r>
          </a:p>
        </p:txBody>
      </p:sp>
      <p:sp>
        <p:nvSpPr>
          <p:cNvPr id="8" name="Rounded Rectangle 7"/>
          <p:cNvSpPr/>
          <p:nvPr/>
        </p:nvSpPr>
        <p:spPr>
          <a:xfrm>
            <a:off x="4362602" y="2852928"/>
            <a:ext cx="3466490" cy="13258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600346" y="3090672"/>
            <a:ext cx="2991002" cy="850392"/>
          </a:xfrm>
          <a:prstGeom prst="rect">
            <a:avLst/>
          </a:prstGeom>
          <a:noFill/>
        </p:spPr>
        <p:txBody>
          <a:bodyPr wrap="square" lIns="0" rIns="0" tIns="0" bIns="0" anchor="t">
            <a:spAutoFit/>
          </a:bodyPr>
          <a:lstStyle/>
          <a:p>
            <a:pPr algn="l">
              <a:lnSpc>
                <a:spcPct val="124000"/>
              </a:lnSpc>
              <a:spcAft>
                <a:spcPts val="0"/>
              </a:spcAft>
            </a:pPr>
            <a:r>
              <a:rPr sz="1700" b="1">
                <a:solidFill>
                  <a:srgbClr val="FFFFFF"/>
                </a:solidFill>
                <a:latin typeface="Helvetica Neue"/>
              </a:rPr>
              <a:t>Rental System</a:t>
            </a:r>
          </a:p>
          <a:p>
            <a:pPr algn="l">
              <a:lnSpc>
                <a:spcPct val="124000"/>
              </a:lnSpc>
              <a:spcBef>
                <a:spcPts val="600"/>
              </a:spcBef>
              <a:spcAft>
                <a:spcPts val="0"/>
              </a:spcAft>
            </a:pPr>
            <a:r>
              <a:rPr sz="1150" b="0">
                <a:solidFill>
                  <a:srgbClr val="B6C2D4"/>
                </a:solidFill>
                <a:latin typeface="Helvetica Neue"/>
              </a:rPr>
              <a:t>Property &amp; rental management</a:t>
            </a:r>
          </a:p>
        </p:txBody>
      </p:sp>
      <p:sp>
        <p:nvSpPr>
          <p:cNvPr id="10" name="Rounded Rectangle 9"/>
          <p:cNvSpPr/>
          <p:nvPr/>
        </p:nvSpPr>
        <p:spPr>
          <a:xfrm>
            <a:off x="8066836" y="2852928"/>
            <a:ext cx="3466490" cy="13258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304580" y="3090672"/>
            <a:ext cx="2991002" cy="850392"/>
          </a:xfrm>
          <a:prstGeom prst="rect">
            <a:avLst/>
          </a:prstGeom>
          <a:noFill/>
        </p:spPr>
        <p:txBody>
          <a:bodyPr wrap="square" lIns="0" rIns="0" tIns="0" bIns="0" anchor="t">
            <a:spAutoFit/>
          </a:bodyPr>
          <a:lstStyle/>
          <a:p>
            <a:pPr algn="l">
              <a:lnSpc>
                <a:spcPct val="124000"/>
              </a:lnSpc>
              <a:spcAft>
                <a:spcPts val="0"/>
              </a:spcAft>
            </a:pPr>
            <a:r>
              <a:rPr sz="1700" b="1">
                <a:solidFill>
                  <a:srgbClr val="FFFFFF"/>
                </a:solidFill>
                <a:latin typeface="Helvetica Neue"/>
              </a:rPr>
              <a:t>Zezu</a:t>
            </a:r>
          </a:p>
          <a:p>
            <a:pPr algn="l">
              <a:lnSpc>
                <a:spcPct val="124000"/>
              </a:lnSpc>
              <a:spcBef>
                <a:spcPts val="600"/>
              </a:spcBef>
              <a:spcAft>
                <a:spcPts val="0"/>
              </a:spcAft>
            </a:pPr>
            <a:r>
              <a:rPr sz="1150" b="0">
                <a:solidFill>
                  <a:srgbClr val="B6C2D4"/>
                </a:solidFill>
                <a:latin typeface="Helvetica Neue"/>
              </a:rPr>
              <a:t>Live talk &amp; emotional-wellness platform</a:t>
            </a:r>
          </a:p>
        </p:txBody>
      </p:sp>
      <p:sp>
        <p:nvSpPr>
          <p:cNvPr id="12" name="Rounded Rectangle 11"/>
          <p:cNvSpPr/>
          <p:nvPr/>
        </p:nvSpPr>
        <p:spPr>
          <a:xfrm>
            <a:off x="658368" y="4416552"/>
            <a:ext cx="3466490" cy="13258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96112" y="4654296"/>
            <a:ext cx="2991002" cy="850392"/>
          </a:xfrm>
          <a:prstGeom prst="rect">
            <a:avLst/>
          </a:prstGeom>
          <a:noFill/>
        </p:spPr>
        <p:txBody>
          <a:bodyPr wrap="square" lIns="0" rIns="0" tIns="0" bIns="0" anchor="t">
            <a:spAutoFit/>
          </a:bodyPr>
          <a:lstStyle/>
          <a:p>
            <a:pPr algn="l">
              <a:lnSpc>
                <a:spcPct val="124000"/>
              </a:lnSpc>
              <a:spcAft>
                <a:spcPts val="0"/>
              </a:spcAft>
            </a:pPr>
            <a:r>
              <a:rPr sz="1700" b="1">
                <a:solidFill>
                  <a:srgbClr val="FFFFFF"/>
                </a:solidFill>
                <a:latin typeface="Helvetica Neue"/>
              </a:rPr>
              <a:t>Blismate</a:t>
            </a:r>
          </a:p>
          <a:p>
            <a:pPr algn="l">
              <a:lnSpc>
                <a:spcPct val="124000"/>
              </a:lnSpc>
              <a:spcBef>
                <a:spcPts val="600"/>
              </a:spcBef>
              <a:spcAft>
                <a:spcPts val="0"/>
              </a:spcAft>
            </a:pPr>
            <a:r>
              <a:rPr sz="1150" b="0">
                <a:solidFill>
                  <a:srgbClr val="B6C2D4"/>
                </a:solidFill>
                <a:latin typeface="Helvetica Neue"/>
              </a:rPr>
              <a:t>Dating &amp; social connect</a:t>
            </a:r>
          </a:p>
        </p:txBody>
      </p:sp>
      <p:sp>
        <p:nvSpPr>
          <p:cNvPr id="14" name="Rounded Rectangle 13"/>
          <p:cNvSpPr/>
          <p:nvPr/>
        </p:nvSpPr>
        <p:spPr>
          <a:xfrm>
            <a:off x="4362602" y="4416552"/>
            <a:ext cx="3466490" cy="13258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600346" y="4654296"/>
            <a:ext cx="2991002" cy="850392"/>
          </a:xfrm>
          <a:prstGeom prst="rect">
            <a:avLst/>
          </a:prstGeom>
          <a:noFill/>
        </p:spPr>
        <p:txBody>
          <a:bodyPr wrap="square" lIns="0" rIns="0" tIns="0" bIns="0" anchor="t">
            <a:spAutoFit/>
          </a:bodyPr>
          <a:lstStyle/>
          <a:p>
            <a:pPr algn="l">
              <a:lnSpc>
                <a:spcPct val="124000"/>
              </a:lnSpc>
              <a:spcAft>
                <a:spcPts val="0"/>
              </a:spcAft>
            </a:pPr>
            <a:r>
              <a:rPr sz="1700" b="1">
                <a:solidFill>
                  <a:srgbClr val="FFFFFF"/>
                </a:solidFill>
                <a:latin typeface="Helvetica Neue"/>
              </a:rPr>
              <a:t>Rashi</a:t>
            </a:r>
          </a:p>
          <a:p>
            <a:pPr algn="l">
              <a:lnSpc>
                <a:spcPct val="124000"/>
              </a:lnSpc>
              <a:spcBef>
                <a:spcPts val="600"/>
              </a:spcBef>
              <a:spcAft>
                <a:spcPts val="0"/>
              </a:spcAft>
            </a:pPr>
            <a:r>
              <a:rPr sz="1150" b="0">
                <a:solidFill>
                  <a:srgbClr val="B6C2D4"/>
                </a:solidFill>
                <a:latin typeface="Helvetica Neue"/>
              </a:rPr>
              <a:t>Astrology &amp; consultation marketplace</a:t>
            </a:r>
          </a:p>
        </p:txBody>
      </p:sp>
      <p:sp>
        <p:nvSpPr>
          <p:cNvPr id="16" name="Rounded Rectangle 15"/>
          <p:cNvSpPr/>
          <p:nvPr/>
        </p:nvSpPr>
        <p:spPr>
          <a:xfrm>
            <a:off x="8066836" y="4416552"/>
            <a:ext cx="3466490" cy="1325880"/>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8304580" y="4654296"/>
            <a:ext cx="2991002" cy="850392"/>
          </a:xfrm>
          <a:prstGeom prst="rect">
            <a:avLst/>
          </a:prstGeom>
          <a:noFill/>
        </p:spPr>
        <p:txBody>
          <a:bodyPr wrap="square" lIns="0" rIns="0" tIns="0" bIns="0" anchor="t">
            <a:spAutoFit/>
          </a:bodyPr>
          <a:lstStyle/>
          <a:p>
            <a:pPr algn="l">
              <a:lnSpc>
                <a:spcPct val="124000"/>
              </a:lnSpc>
              <a:spcAft>
                <a:spcPts val="0"/>
              </a:spcAft>
            </a:pPr>
            <a:r>
              <a:rPr sz="1700" b="1">
                <a:solidFill>
                  <a:srgbClr val="FFFFFF"/>
                </a:solidFill>
                <a:latin typeface="Helvetica Neue"/>
              </a:rPr>
              <a:t>Techcible AI Assistant</a:t>
            </a:r>
          </a:p>
          <a:p>
            <a:pPr algn="l">
              <a:lnSpc>
                <a:spcPct val="124000"/>
              </a:lnSpc>
              <a:spcBef>
                <a:spcPts val="600"/>
              </a:spcBef>
              <a:spcAft>
                <a:spcPts val="0"/>
              </a:spcAft>
            </a:pPr>
            <a:r>
              <a:rPr sz="1150" b="0">
                <a:solidFill>
                  <a:srgbClr val="B6C2D4"/>
                </a:solidFill>
                <a:latin typeface="Helvetica Neue"/>
              </a:rPr>
              <a:t>RAG copilot over your own business data</a:t>
            </a:r>
          </a:p>
        </p:txBody>
      </p:sp>
      <p:sp>
        <p:nvSpPr>
          <p:cNvPr id="18" name="TextBox 17"/>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9" name="TextBox 18"/>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4</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THE FLAGSHIP — 40+ MODULES</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Techcible ERP Suite</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A complete, permission-driven back office for any organisation: sell, buy, stock, account, staff, deliver and report — from a single console with role-based access down to each action.</a:t>
            </a:r>
          </a:p>
        </p:txBody>
      </p:sp>
      <p:sp>
        <p:nvSpPr>
          <p:cNvPr id="6" name="Rounded Rectangle 5"/>
          <p:cNvSpPr/>
          <p:nvPr/>
        </p:nvSpPr>
        <p:spPr>
          <a:xfrm>
            <a:off x="658368"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CRM pipeline: leads, opportunities, deals and activity tracking</a:t>
            </a:r>
          </a:p>
        </p:txBody>
      </p:sp>
      <p:sp>
        <p:nvSpPr>
          <p:cNvPr id="8" name="Rounded Rectangle 7"/>
          <p:cNvSpPr/>
          <p:nvPr/>
        </p:nvSpPr>
        <p:spPr>
          <a:xfrm>
            <a:off x="658368"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96112"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Sales &amp; purchase invoicing, quotations, purchase orders, goods receipts</a:t>
            </a:r>
          </a:p>
        </p:txBody>
      </p:sp>
      <p:sp>
        <p:nvSpPr>
          <p:cNvPr id="10" name="Rounded Rectangle 9"/>
          <p:cNvSpPr/>
          <p:nvPr/>
        </p:nvSpPr>
        <p:spPr>
          <a:xfrm>
            <a:off x="658368"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96112"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Double-entry accounting: account heads, journal entries, tax codes, registers</a:t>
            </a:r>
          </a:p>
        </p:txBody>
      </p:sp>
      <p:sp>
        <p:nvSpPr>
          <p:cNvPr id="12" name="Rounded Rectangle 11"/>
          <p:cNvSpPr/>
          <p:nvPr/>
        </p:nvSpPr>
        <p:spPr>
          <a:xfrm>
            <a:off x="6233007"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70751"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Inventory with items, warehouses and stock entries</a:t>
            </a:r>
          </a:p>
        </p:txBody>
      </p:sp>
      <p:sp>
        <p:nvSpPr>
          <p:cNvPr id="14" name="Rounded Rectangle 13"/>
          <p:cNvSpPr/>
          <p:nvPr/>
        </p:nvSpPr>
        <p:spPr>
          <a:xfrm>
            <a:off x="6233007"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0751"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HR &amp; payroll: attendance, shifts, leave, salary templates and slips</a:t>
            </a:r>
          </a:p>
        </p:txBody>
      </p:sp>
      <p:sp>
        <p:nvSpPr>
          <p:cNvPr id="16" name="Rounded Rectangle 15"/>
          <p:cNvSpPr/>
          <p:nvPr/>
        </p:nvSpPr>
        <p:spPr>
          <a:xfrm>
            <a:off x="6233007"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70751"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Projects, tasks, contracts, assets, visitors and a company desk</a:t>
            </a:r>
          </a:p>
        </p:txBody>
      </p:sp>
      <p:sp>
        <p:nvSpPr>
          <p:cNvPr id="18" name="TextBox 17"/>
          <p:cNvSpPr txBox="1"/>
          <p:nvPr/>
        </p:nvSpPr>
        <p:spPr>
          <a:xfrm>
            <a:off x="658368" y="5797296"/>
            <a:ext cx="10874959" cy="274320"/>
          </a:xfrm>
          <a:prstGeom prst="rect">
            <a:avLst/>
          </a:prstGeom>
          <a:noFill/>
        </p:spPr>
        <p:txBody>
          <a:bodyPr wrap="square" lIns="0" rIns="0" tIns="0" bIns="0" anchor="t">
            <a:spAutoFit/>
          </a:bodyPr>
          <a:lstStyle/>
          <a:p>
            <a:pPr algn="l">
              <a:lnSpc>
                <a:spcPct val="116000"/>
              </a:lnSpc>
              <a:spcAft>
                <a:spcPts val="0"/>
              </a:spcAft>
            </a:pPr>
            <a:r>
              <a:rPr sz="1100" b="1">
                <a:solidFill>
                  <a:srgbClr val="FFFFFF"/>
                </a:solidFill>
                <a:latin typeface="Helvetica Neue"/>
              </a:rPr>
              <a:t>Available as  </a:t>
            </a:r>
            <a:r>
              <a:rPr sz="1100" b="0">
                <a:solidFill>
                  <a:srgbClr val="90C541"/>
                </a:solidFill>
                <a:latin typeface="Helvetica Neue"/>
              </a:rPr>
              <a:t>SaaS   ·   Source licence   ·   White-label</a:t>
            </a:r>
          </a:p>
        </p:txBody>
      </p:sp>
      <p:sp>
        <p:nvSpPr>
          <p:cNvPr id="19" name="TextBox 18"/>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20" name="TextBox 19"/>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5</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PROPERTY &amp; RENTAL MANAGEMENT</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Rental System</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Everything a landlord, property manager or real-estate operator needs — from the unit register right through to rent collection, arrears chasing and preventive maintenance.</a:t>
            </a:r>
          </a:p>
        </p:txBody>
      </p:sp>
      <p:sp>
        <p:nvSpPr>
          <p:cNvPr id="6" name="Rounded Rectangle 5"/>
          <p:cNvSpPr/>
          <p:nvPr/>
        </p:nvSpPr>
        <p:spPr>
          <a:xfrm>
            <a:off x="658368"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Properties, blocks, units and owners with a live occupancy dashboard</a:t>
            </a:r>
          </a:p>
        </p:txBody>
      </p:sp>
      <p:sp>
        <p:nvSpPr>
          <p:cNvPr id="8" name="Rounded Rectangle 7"/>
          <p:cNvSpPr/>
          <p:nvPr/>
        </p:nvSpPr>
        <p:spPr>
          <a:xfrm>
            <a:off x="658368"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96112"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Tenants, tenancy contracts, amendments and termination handling</a:t>
            </a:r>
          </a:p>
        </p:txBody>
      </p:sp>
      <p:sp>
        <p:nvSpPr>
          <p:cNvPr id="10" name="Rounded Rectangle 9"/>
          <p:cNvSpPr/>
          <p:nvPr/>
        </p:nvSpPr>
        <p:spPr>
          <a:xfrm>
            <a:off x="658368"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96112"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Automatic rent schedules, payment capture, arrears and rental expenses</a:t>
            </a:r>
          </a:p>
        </p:txBody>
      </p:sp>
      <p:sp>
        <p:nvSpPr>
          <p:cNvPr id="12" name="Rounded Rectangle 11"/>
          <p:cNvSpPr/>
          <p:nvPr/>
        </p:nvSpPr>
        <p:spPr>
          <a:xfrm>
            <a:off x="6233007"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70751"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Maintenance: requests to work orders, preventive schedules, contractors</a:t>
            </a:r>
          </a:p>
        </p:txBody>
      </p:sp>
      <p:sp>
        <p:nvSpPr>
          <p:cNvPr id="14" name="Rounded Rectangle 13"/>
          <p:cNvSpPr/>
          <p:nvPr/>
        </p:nvSpPr>
        <p:spPr>
          <a:xfrm>
            <a:off x="6233007"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0751"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Rental reporting with auto remarks and vacant-unit asking prices</a:t>
            </a:r>
          </a:p>
        </p:txBody>
      </p:sp>
      <p:sp>
        <p:nvSpPr>
          <p:cNvPr id="16" name="Rounded Rectangle 15"/>
          <p:cNvSpPr/>
          <p:nvPr/>
        </p:nvSpPr>
        <p:spPr>
          <a:xfrm>
            <a:off x="6233007"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70751"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Assets &amp; GIS map dashboard with geo-located portfolios</a:t>
            </a:r>
          </a:p>
        </p:txBody>
      </p:sp>
      <p:sp>
        <p:nvSpPr>
          <p:cNvPr id="18" name="TextBox 17"/>
          <p:cNvSpPr txBox="1"/>
          <p:nvPr/>
        </p:nvSpPr>
        <p:spPr>
          <a:xfrm>
            <a:off x="658368" y="5797296"/>
            <a:ext cx="10874959" cy="274320"/>
          </a:xfrm>
          <a:prstGeom prst="rect">
            <a:avLst/>
          </a:prstGeom>
          <a:noFill/>
        </p:spPr>
        <p:txBody>
          <a:bodyPr wrap="square" lIns="0" rIns="0" tIns="0" bIns="0" anchor="t">
            <a:spAutoFit/>
          </a:bodyPr>
          <a:lstStyle/>
          <a:p>
            <a:pPr algn="l">
              <a:lnSpc>
                <a:spcPct val="116000"/>
              </a:lnSpc>
              <a:spcAft>
                <a:spcPts val="0"/>
              </a:spcAft>
            </a:pPr>
            <a:r>
              <a:rPr sz="1100" b="1">
                <a:solidFill>
                  <a:srgbClr val="FFFFFF"/>
                </a:solidFill>
                <a:latin typeface="Helvetica Neue"/>
              </a:rPr>
              <a:t>Available as  </a:t>
            </a:r>
            <a:r>
              <a:rPr sz="1100" b="0">
                <a:solidFill>
                  <a:srgbClr val="90C541"/>
                </a:solidFill>
                <a:latin typeface="Helvetica Neue"/>
              </a:rPr>
              <a:t>SaaS   ·   Source licence   ·   White-label</a:t>
            </a:r>
          </a:p>
        </p:txBody>
      </p:sp>
      <p:sp>
        <p:nvSpPr>
          <p:cNvPr id="19" name="TextBox 18"/>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20" name="TextBox 19"/>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LIVE TALK &amp; EMOTIONAL-WELLNESS PLATFORM</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Zezu</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A full real-time social product: one-to-one and group audio/video, live broadcast rooms, rich chat, a coin economy and an operator payout engine — on Android, iOS and web.</a:t>
            </a:r>
          </a:p>
        </p:txBody>
      </p:sp>
      <p:sp>
        <p:nvSpPr>
          <p:cNvPr id="6" name="Rounded Rectangle 5"/>
          <p:cNvSpPr/>
          <p:nvPr/>
        </p:nvSpPr>
        <p:spPr>
          <a:xfrm>
            <a:off x="658368"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1:1 and group calls plus live rooms &amp; broadcasts on LiveKit WebRTC</a:t>
            </a:r>
          </a:p>
        </p:txBody>
      </p:sp>
      <p:sp>
        <p:nvSpPr>
          <p:cNvPr id="8" name="Rounded Rectangle 7"/>
          <p:cNvSpPr/>
          <p:nvPr/>
        </p:nvSpPr>
        <p:spPr>
          <a:xfrm>
            <a:off x="658368"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96112"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Rich chat: media, voice notes, reactions, view-once, AI reply suggestions</a:t>
            </a:r>
          </a:p>
        </p:txBody>
      </p:sp>
      <p:sp>
        <p:nvSpPr>
          <p:cNvPr id="10" name="Rounded Rectangle 9"/>
          <p:cNvSpPr/>
          <p:nvPr/>
        </p:nvSpPr>
        <p:spPr>
          <a:xfrm>
            <a:off x="658368"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96112"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Coin economy: packages, offers, happy hours, unlimited talk passes</a:t>
            </a:r>
          </a:p>
        </p:txBody>
      </p:sp>
      <p:sp>
        <p:nvSpPr>
          <p:cNvPr id="12" name="Rounded Rectangle 11"/>
          <p:cNvSpPr/>
          <p:nvPr/>
        </p:nvSpPr>
        <p:spPr>
          <a:xfrm>
            <a:off x="6233007"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70751"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Creator payouts with KYC, earnings breakdowns and redeem windows</a:t>
            </a:r>
          </a:p>
        </p:txBody>
      </p:sp>
      <p:sp>
        <p:nvSpPr>
          <p:cNvPr id="14" name="Rounded Rectangle 13"/>
          <p:cNvSpPr/>
          <p:nvPr/>
        </p:nvSpPr>
        <p:spPr>
          <a:xfrm>
            <a:off x="6233007"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0751"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24-hour stories, face filters and in-call games (Ludo, Chess, Carrom)</a:t>
            </a:r>
          </a:p>
        </p:txBody>
      </p:sp>
      <p:sp>
        <p:nvSpPr>
          <p:cNvPr id="16" name="Rounded Rectangle 15"/>
          <p:cNvSpPr/>
          <p:nvPr/>
        </p:nvSpPr>
        <p:spPr>
          <a:xfrm>
            <a:off x="6233007"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470751"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Investor-grade analytics: cohorts, LTV, break-even and daily cockpit</a:t>
            </a:r>
          </a:p>
        </p:txBody>
      </p:sp>
      <p:sp>
        <p:nvSpPr>
          <p:cNvPr id="18" name="TextBox 17"/>
          <p:cNvSpPr txBox="1"/>
          <p:nvPr/>
        </p:nvSpPr>
        <p:spPr>
          <a:xfrm>
            <a:off x="658368" y="5797296"/>
            <a:ext cx="10874959" cy="274320"/>
          </a:xfrm>
          <a:prstGeom prst="rect">
            <a:avLst/>
          </a:prstGeom>
          <a:noFill/>
        </p:spPr>
        <p:txBody>
          <a:bodyPr wrap="square" lIns="0" rIns="0" tIns="0" bIns="0" anchor="t">
            <a:spAutoFit/>
          </a:bodyPr>
          <a:lstStyle/>
          <a:p>
            <a:pPr algn="l">
              <a:lnSpc>
                <a:spcPct val="116000"/>
              </a:lnSpc>
              <a:spcAft>
                <a:spcPts val="0"/>
              </a:spcAft>
            </a:pPr>
            <a:r>
              <a:rPr sz="1100" b="1">
                <a:solidFill>
                  <a:srgbClr val="FFFFFF"/>
                </a:solidFill>
                <a:latin typeface="Helvetica Neue"/>
              </a:rPr>
              <a:t>Available as  </a:t>
            </a:r>
            <a:r>
              <a:rPr sz="1100" b="0">
                <a:solidFill>
                  <a:srgbClr val="90C541"/>
                </a:solidFill>
                <a:latin typeface="Helvetica Neue"/>
              </a:rPr>
              <a:t>SaaS   ·   Source licence   ·   White-label</a:t>
            </a:r>
          </a:p>
        </p:txBody>
      </p:sp>
      <p:sp>
        <p:nvSpPr>
          <p:cNvPr id="19" name="TextBox 18"/>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20" name="TextBox 19"/>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7</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DATING &amp; SOCIAL CONNECT</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Blismate</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Find your match, date and friends. A safety-first dating app with matching, moderated chat and voice calling, plus the monetisation and admin tooling to actually run it as a business.</a:t>
            </a:r>
          </a:p>
        </p:txBody>
      </p:sp>
      <p:sp>
        <p:nvSpPr>
          <p:cNvPr id="6" name="Rounded Rectangle 5"/>
          <p:cNvSpPr/>
          <p:nvPr/>
        </p:nvSpPr>
        <p:spPr>
          <a:xfrm>
            <a:off x="658368"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Profile discovery, matching and follow with rich filters</a:t>
            </a:r>
          </a:p>
        </p:txBody>
      </p:sp>
      <p:sp>
        <p:nvSpPr>
          <p:cNvPr id="8" name="Rounded Rectangle 7"/>
          <p:cNvSpPr/>
          <p:nvPr/>
        </p:nvSpPr>
        <p:spPr>
          <a:xfrm>
            <a:off x="658368"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96112"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Safe chat &amp; voice calls with spam detection and screenshot blocking</a:t>
            </a:r>
          </a:p>
        </p:txBody>
      </p:sp>
      <p:sp>
        <p:nvSpPr>
          <p:cNvPr id="10" name="Rounded Rectangle 9"/>
          <p:cNvSpPr/>
          <p:nvPr/>
        </p:nvSpPr>
        <p:spPr>
          <a:xfrm>
            <a:off x="658368"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96112"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Profile verification, verified ticks and under-review workflows</a:t>
            </a:r>
          </a:p>
        </p:txBody>
      </p:sp>
      <p:sp>
        <p:nvSpPr>
          <p:cNvPr id="12" name="Rounded Rectangle 11"/>
          <p:cNvSpPr/>
          <p:nvPr/>
        </p:nvSpPr>
        <p:spPr>
          <a:xfrm>
            <a:off x="6233007"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70751"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Monetisation via coins, offers and dynamic payment gateways</a:t>
            </a:r>
          </a:p>
        </p:txBody>
      </p:sp>
      <p:sp>
        <p:nvSpPr>
          <p:cNvPr id="14" name="Rounded Rectangle 13"/>
          <p:cNvSpPr/>
          <p:nvPr/>
        </p:nvSpPr>
        <p:spPr>
          <a:xfrm>
            <a:off x="6233007"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0751"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Full moderation console: reports, blocks, bans and audit trails</a:t>
            </a:r>
          </a:p>
        </p:txBody>
      </p:sp>
      <p:sp>
        <p:nvSpPr>
          <p:cNvPr id="16" name="TextBox 15"/>
          <p:cNvSpPr txBox="1"/>
          <p:nvPr/>
        </p:nvSpPr>
        <p:spPr>
          <a:xfrm>
            <a:off x="658368" y="5797296"/>
            <a:ext cx="10874959" cy="274320"/>
          </a:xfrm>
          <a:prstGeom prst="rect">
            <a:avLst/>
          </a:prstGeom>
          <a:noFill/>
        </p:spPr>
        <p:txBody>
          <a:bodyPr wrap="square" lIns="0" rIns="0" tIns="0" bIns="0" anchor="t">
            <a:spAutoFit/>
          </a:bodyPr>
          <a:lstStyle/>
          <a:p>
            <a:pPr algn="l">
              <a:lnSpc>
                <a:spcPct val="116000"/>
              </a:lnSpc>
              <a:spcAft>
                <a:spcPts val="0"/>
              </a:spcAft>
            </a:pPr>
            <a:r>
              <a:rPr sz="1100" b="1">
                <a:solidFill>
                  <a:srgbClr val="FFFFFF"/>
                </a:solidFill>
                <a:latin typeface="Helvetica Neue"/>
              </a:rPr>
              <a:t>Available as  </a:t>
            </a:r>
            <a:r>
              <a:rPr sz="1100" b="0">
                <a:solidFill>
                  <a:srgbClr val="90C541"/>
                </a:solidFill>
                <a:latin typeface="Helvetica Neue"/>
              </a:rPr>
              <a:t>SaaS   ·   Source licence   ·   White-label</a:t>
            </a:r>
          </a:p>
        </p:txBody>
      </p:sp>
      <p:sp>
        <p:nvSpPr>
          <p:cNvPr id="17" name="TextBox 16"/>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8" name="TextBox 17"/>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8</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B1220"/>
        </a:solidFill>
        <a:effectLst/>
      </p:bgPr>
    </p:bg>
    <p:spTree>
      <p:nvGrpSpPr>
        <p:cNvPr id="1" name=""/>
        <p:cNvGrpSpPr/>
        <p:nvPr/>
      </p:nvGrpSpPr>
      <p:grpSpPr/>
      <p:sp>
        <p:nvSpPr>
          <p:cNvPr id="2" name="TextBox 1"/>
          <p:cNvSpPr txBox="1"/>
          <p:nvPr/>
        </p:nvSpPr>
        <p:spPr>
          <a:xfrm>
            <a:off x="658368" y="658368"/>
            <a:ext cx="10874959" cy="219456"/>
          </a:xfrm>
          <a:prstGeom prst="rect">
            <a:avLst/>
          </a:prstGeom>
          <a:noFill/>
        </p:spPr>
        <p:txBody>
          <a:bodyPr wrap="square" lIns="0" rIns="0" tIns="0" bIns="0" anchor="t">
            <a:spAutoFit/>
          </a:bodyPr>
          <a:lstStyle/>
          <a:p>
            <a:pPr algn="l">
              <a:lnSpc>
                <a:spcPct val="116000"/>
              </a:lnSpc>
              <a:spcAft>
                <a:spcPts val="0"/>
              </a:spcAft>
            </a:pPr>
            <a:r>
              <a:rPr sz="1100" b="1">
                <a:solidFill>
                  <a:srgbClr val="90C541"/>
                </a:solidFill>
                <a:latin typeface="Helvetica Neue"/>
              </a:rPr>
              <a:t>ASTROLOGY &amp; CONSULTATION MARKETPLACE</a:t>
            </a:r>
          </a:p>
        </p:txBody>
      </p:sp>
      <p:sp>
        <p:nvSpPr>
          <p:cNvPr id="3" name="TextBox 2"/>
          <p:cNvSpPr txBox="1"/>
          <p:nvPr/>
        </p:nvSpPr>
        <p:spPr>
          <a:xfrm>
            <a:off x="658368" y="969264"/>
            <a:ext cx="10874959" cy="658368"/>
          </a:xfrm>
          <a:prstGeom prst="rect">
            <a:avLst/>
          </a:prstGeom>
          <a:noFill/>
        </p:spPr>
        <p:txBody>
          <a:bodyPr wrap="square" lIns="0" rIns="0" tIns="0" bIns="0" anchor="t">
            <a:spAutoFit/>
          </a:bodyPr>
          <a:lstStyle/>
          <a:p>
            <a:pPr algn="l">
              <a:lnSpc>
                <a:spcPct val="106000"/>
              </a:lnSpc>
              <a:spcAft>
                <a:spcPts val="0"/>
              </a:spcAft>
            </a:pPr>
            <a:r>
              <a:rPr sz="3200" b="1">
                <a:solidFill>
                  <a:srgbClr val="FFFFFF"/>
                </a:solidFill>
                <a:latin typeface="Helvetica Neue"/>
              </a:rPr>
              <a:t>Rashi</a:t>
            </a:r>
          </a:p>
        </p:txBody>
      </p:sp>
      <p:sp>
        <p:nvSpPr>
          <p:cNvPr id="4" name="Rectangle 3"/>
          <p:cNvSpPr/>
          <p:nvPr/>
        </p:nvSpPr>
        <p:spPr>
          <a:xfrm>
            <a:off x="658368" y="1682496"/>
            <a:ext cx="960120" cy="50800"/>
          </a:xfrm>
          <a:prstGeom prst="rect">
            <a:avLst/>
          </a:prstGeom>
          <a:gradFill rotWithShape="1">
            <a:gsLst>
              <a:gs pos="0">
                <a:srgbClr val="2576BB"/>
              </a:gs>
              <a:gs pos="100000">
                <a:srgbClr val="90C541"/>
              </a:gs>
            </a:gsLst>
            <a:lin scaled="0" ang="0"/>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58368" y="1920240"/>
            <a:ext cx="9692640" cy="868680"/>
          </a:xfrm>
          <a:prstGeom prst="rect">
            <a:avLst/>
          </a:prstGeom>
          <a:noFill/>
        </p:spPr>
        <p:txBody>
          <a:bodyPr wrap="square" lIns="0" rIns="0" tIns="0" bIns="0" anchor="t">
            <a:spAutoFit/>
          </a:bodyPr>
          <a:lstStyle/>
          <a:p>
            <a:pPr algn="l">
              <a:lnSpc>
                <a:spcPct val="130000"/>
              </a:lnSpc>
              <a:spcAft>
                <a:spcPts val="0"/>
              </a:spcAft>
            </a:pPr>
            <a:r>
              <a:rPr sz="1300" b="0">
                <a:solidFill>
                  <a:srgbClr val="93A3B8"/>
                </a:solidFill>
                <a:latin typeface="Helvetica Neue"/>
              </a:rPr>
              <a:t>A vertical consumer marketplace: daily astrology content, a verified astrologer directory, paid consultations over chat and call, and the engagement loops that keep users coming back.</a:t>
            </a:r>
          </a:p>
        </p:txBody>
      </p:sp>
      <p:sp>
        <p:nvSpPr>
          <p:cNvPr id="6" name="Rounded Rectangle 5"/>
          <p:cNvSpPr/>
          <p:nvPr/>
        </p:nvSpPr>
        <p:spPr>
          <a:xfrm>
            <a:off x="658368"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896112"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Daily horoscopes, panchang and a full editorial content suite</a:t>
            </a:r>
          </a:p>
        </p:txBody>
      </p:sp>
      <p:sp>
        <p:nvSpPr>
          <p:cNvPr id="8" name="Rounded Rectangle 7"/>
          <p:cNvSpPr/>
          <p:nvPr/>
        </p:nvSpPr>
        <p:spPr>
          <a:xfrm>
            <a:off x="658368"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96112"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Astrologer marketplace with profiles, ratings and availability</a:t>
            </a:r>
          </a:p>
        </p:txBody>
      </p:sp>
      <p:sp>
        <p:nvSpPr>
          <p:cNvPr id="10" name="Rounded Rectangle 9"/>
          <p:cNvSpPr/>
          <p:nvPr/>
        </p:nvSpPr>
        <p:spPr>
          <a:xfrm>
            <a:off x="658368" y="486460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896112" y="504748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Paid consultations over chat, audio and video with per-minute billing</a:t>
            </a:r>
          </a:p>
        </p:txBody>
      </p:sp>
      <p:sp>
        <p:nvSpPr>
          <p:cNvPr id="12" name="Rounded Rectangle 11"/>
          <p:cNvSpPr/>
          <p:nvPr/>
        </p:nvSpPr>
        <p:spPr>
          <a:xfrm>
            <a:off x="6233007" y="285292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70751" y="303580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Engagement: rewards, streaks, notifications and re-activation drips</a:t>
            </a:r>
          </a:p>
        </p:txBody>
      </p:sp>
      <p:sp>
        <p:nvSpPr>
          <p:cNvPr id="14" name="Rounded Rectangle 13"/>
          <p:cNvSpPr/>
          <p:nvPr/>
        </p:nvSpPr>
        <p:spPr>
          <a:xfrm>
            <a:off x="6233007" y="3858768"/>
            <a:ext cx="5300319" cy="841248"/>
          </a:xfrm>
          <a:prstGeom prst="roundRect">
            <a:avLst>
              <a:gd name="adj" fmla="val 8000"/>
            </a:avLst>
          </a:prstGeom>
          <a:solidFill>
            <a:srgbClr val="16233A"/>
          </a:solidFill>
          <a:ln w="12700">
            <a:solidFill>
              <a:srgbClr val="28374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6470751" y="4041648"/>
            <a:ext cx="4824831" cy="475488"/>
          </a:xfrm>
          <a:prstGeom prst="rect">
            <a:avLst/>
          </a:prstGeom>
          <a:noFill/>
        </p:spPr>
        <p:txBody>
          <a:bodyPr wrap="square" lIns="0" rIns="0" tIns="0" bIns="0" anchor="ctr">
            <a:spAutoFit/>
          </a:bodyPr>
          <a:lstStyle/>
          <a:p>
            <a:pPr algn="l">
              <a:lnSpc>
                <a:spcPct val="124000"/>
              </a:lnSpc>
              <a:spcAft>
                <a:spcPts val="0"/>
              </a:spcAft>
            </a:pPr>
            <a:r>
              <a:rPr sz="1200" b="0">
                <a:solidFill>
                  <a:srgbClr val="B6C2D4"/>
                </a:solidFill>
                <a:latin typeface="Helvetica Neue"/>
              </a:rPr>
              <a:t>Dedicated admin console and settings hub for the whole vertical</a:t>
            </a:r>
          </a:p>
        </p:txBody>
      </p:sp>
      <p:sp>
        <p:nvSpPr>
          <p:cNvPr id="16" name="TextBox 15"/>
          <p:cNvSpPr txBox="1"/>
          <p:nvPr/>
        </p:nvSpPr>
        <p:spPr>
          <a:xfrm>
            <a:off x="658368" y="5797296"/>
            <a:ext cx="10874959" cy="274320"/>
          </a:xfrm>
          <a:prstGeom prst="rect">
            <a:avLst/>
          </a:prstGeom>
          <a:noFill/>
        </p:spPr>
        <p:txBody>
          <a:bodyPr wrap="square" lIns="0" rIns="0" tIns="0" bIns="0" anchor="t">
            <a:spAutoFit/>
          </a:bodyPr>
          <a:lstStyle/>
          <a:p>
            <a:pPr algn="l">
              <a:lnSpc>
                <a:spcPct val="116000"/>
              </a:lnSpc>
              <a:spcAft>
                <a:spcPts val="0"/>
              </a:spcAft>
            </a:pPr>
            <a:r>
              <a:rPr sz="1100" b="1">
                <a:solidFill>
                  <a:srgbClr val="FFFFFF"/>
                </a:solidFill>
                <a:latin typeface="Helvetica Neue"/>
              </a:rPr>
              <a:t>Available as  </a:t>
            </a:r>
            <a:r>
              <a:rPr sz="1100" b="0">
                <a:solidFill>
                  <a:srgbClr val="90C541"/>
                </a:solidFill>
                <a:latin typeface="Helvetica Neue"/>
              </a:rPr>
              <a:t>SaaS   ·   Source licence   ·   White-label</a:t>
            </a:r>
          </a:p>
        </p:txBody>
      </p:sp>
      <p:sp>
        <p:nvSpPr>
          <p:cNvPr id="17" name="TextBox 16"/>
          <p:cNvSpPr txBox="1"/>
          <p:nvPr/>
        </p:nvSpPr>
        <p:spPr>
          <a:xfrm>
            <a:off x="658368" y="6291072"/>
            <a:ext cx="7315200" cy="219456"/>
          </a:xfrm>
          <a:prstGeom prst="rect">
            <a:avLst/>
          </a:prstGeom>
          <a:noFill/>
        </p:spPr>
        <p:txBody>
          <a:bodyPr wrap="square" lIns="0" rIns="0" tIns="0" bIns="0" anchor="t">
            <a:spAutoFit/>
          </a:bodyPr>
          <a:lstStyle/>
          <a:p>
            <a:pPr algn="l">
              <a:lnSpc>
                <a:spcPct val="116000"/>
              </a:lnSpc>
              <a:spcAft>
                <a:spcPts val="0"/>
              </a:spcAft>
            </a:pPr>
            <a:r>
              <a:rPr sz="1000" b="0">
                <a:solidFill>
                  <a:srgbClr val="64748B"/>
                </a:solidFill>
                <a:latin typeface="Helvetica Neue"/>
              </a:rPr>
              <a:t>techcible.com · techcible.in   ·   info@techcible.com</a:t>
            </a:r>
          </a:p>
        </p:txBody>
      </p:sp>
      <p:sp>
        <p:nvSpPr>
          <p:cNvPr id="18" name="TextBox 17"/>
          <p:cNvSpPr txBox="1"/>
          <p:nvPr/>
        </p:nvSpPr>
        <p:spPr>
          <a:xfrm>
            <a:off x="10436047" y="6291072"/>
            <a:ext cx="1097280" cy="219456"/>
          </a:xfrm>
          <a:prstGeom prst="rect">
            <a:avLst/>
          </a:prstGeom>
          <a:noFill/>
        </p:spPr>
        <p:txBody>
          <a:bodyPr wrap="square" lIns="0" rIns="0" tIns="0" bIns="0" anchor="t">
            <a:spAutoFit/>
          </a:bodyPr>
          <a:lstStyle/>
          <a:p>
            <a:pPr algn="r">
              <a:lnSpc>
                <a:spcPct val="116000"/>
              </a:lnSpc>
              <a:spcAft>
                <a:spcPts val="0"/>
              </a:spcAft>
            </a:pPr>
            <a:r>
              <a:rPr sz="1000" b="1">
                <a:solidFill>
                  <a:srgbClr val="64748B"/>
                </a:solidFill>
                <a:latin typeface="Helvetica Neue"/>
              </a:rP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Techcible Inc. — Company Profile</dc:title>
  <dc:subject>Enterprise software suite — products, modules and engagement models</dc:subject>
  <dc:creator>Techcible Inc.</dc:creator>
  <cp:keywords>ERP, CRM, SaaS, white label, property management, realtime, AI</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